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colors7.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drawing7.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diagrams/drawing5.xml" ContentType="application/vnd.ms-office.drawingml.diagramDrawing+xml"/>
  <Override PartName="/ppt/diagrams/drawing4.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7DF6C0-9CF8-4094-965A-EB0FBED3F06F}" type="doc">
      <dgm:prSet loTypeId="urn:microsoft.com/office/officeart/2005/8/layout/hList3" loCatId="list" qsTypeId="urn:microsoft.com/office/officeart/2005/8/quickstyle/simple1" qsCatId="simple" csTypeId="urn:microsoft.com/office/officeart/2005/8/colors/colorful5" csCatId="colorful" phldr="1"/>
      <dgm:spPr/>
      <dgm:t>
        <a:bodyPr/>
        <a:lstStyle/>
        <a:p>
          <a:endParaRPr lang="en-US"/>
        </a:p>
      </dgm:t>
    </dgm:pt>
    <dgm:pt modelId="{341E5C1A-A4AB-4BED-BA97-7009AF78FF14}" type="pres">
      <dgm:prSet presAssocID="{E67DF6C0-9CF8-4094-965A-EB0FBED3F06F}" presName="composite" presStyleCnt="0">
        <dgm:presLayoutVars>
          <dgm:chMax val="1"/>
          <dgm:dir/>
          <dgm:resizeHandles val="exact"/>
        </dgm:presLayoutVars>
      </dgm:prSet>
      <dgm:spPr/>
      <dgm:t>
        <a:bodyPr/>
        <a:lstStyle/>
        <a:p>
          <a:endParaRPr lang="en-US"/>
        </a:p>
      </dgm:t>
    </dgm:pt>
  </dgm:ptLst>
  <dgm:cxnLst>
    <dgm:cxn modelId="{A688C2C4-044B-4C5C-897B-5F9EF90CBB47}" type="presOf" srcId="{E67DF6C0-9CF8-4094-965A-EB0FBED3F06F}" destId="{341E5C1A-A4AB-4BED-BA97-7009AF78FF14}" srcOrd="0"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757CF7-412E-4DB9-8C52-B6B3C5284A41}" type="doc">
      <dgm:prSet loTypeId="urn:microsoft.com/office/officeart/2005/8/layout/pyramid2" loCatId="list" qsTypeId="urn:microsoft.com/office/officeart/2005/8/quickstyle/simple1" qsCatId="simple" csTypeId="urn:microsoft.com/office/officeart/2005/8/colors/colorful5" csCatId="colorful" phldr="1"/>
      <dgm:spPr/>
    </dgm:pt>
    <dgm:pt modelId="{09A27EE6-1048-46AA-9538-9A52529AE1FF}" type="pres">
      <dgm:prSet presAssocID="{66757CF7-412E-4DB9-8C52-B6B3C5284A41}" presName="compositeShape" presStyleCnt="0">
        <dgm:presLayoutVars>
          <dgm:dir/>
          <dgm:resizeHandles/>
        </dgm:presLayoutVars>
      </dgm:prSet>
      <dgm:spPr/>
    </dgm:pt>
  </dgm:ptLst>
  <dgm:cxnLst>
    <dgm:cxn modelId="{C936C90E-9D63-4792-B3A6-D766DAFE8A45}" type="presOf" srcId="{66757CF7-412E-4DB9-8C52-B6B3C5284A41}" destId="{09A27EE6-1048-46AA-9538-9A52529AE1FF}" srcOrd="0"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09CF3E-BC77-47BA-9D00-107A1909F212}"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en-US"/>
        </a:p>
      </dgm:t>
    </dgm:pt>
    <dgm:pt modelId="{F96C128F-E58D-4CC3-8CE8-7DE995D33ED8}" type="pres">
      <dgm:prSet presAssocID="{3D09CF3E-BC77-47BA-9D00-107A1909F212}" presName="diagram" presStyleCnt="0">
        <dgm:presLayoutVars>
          <dgm:chPref val="1"/>
          <dgm:dir/>
          <dgm:animOne val="branch"/>
          <dgm:animLvl val="lvl"/>
          <dgm:resizeHandles/>
        </dgm:presLayoutVars>
      </dgm:prSet>
      <dgm:spPr/>
      <dgm:t>
        <a:bodyPr/>
        <a:lstStyle/>
        <a:p>
          <a:endParaRPr lang="en-US"/>
        </a:p>
      </dgm:t>
    </dgm:pt>
  </dgm:ptLst>
  <dgm:cxnLst>
    <dgm:cxn modelId="{F9970448-DA37-444D-8CDC-0F57E81EA10D}" type="presOf" srcId="{3D09CF3E-BC77-47BA-9D00-107A1909F212}" destId="{F96C128F-E58D-4CC3-8CE8-7DE995D33ED8}" srcOrd="0"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8ED4A8-B70C-4C8D-9316-6F24E8A4D457}" type="doc">
      <dgm:prSet loTypeId="urn:microsoft.com/office/officeart/2005/8/layout/target3" loCatId="list" qsTypeId="urn:microsoft.com/office/officeart/2005/8/quickstyle/simple1" qsCatId="simple" csTypeId="urn:microsoft.com/office/officeart/2005/8/colors/colorful5" csCatId="colorful" phldr="1"/>
      <dgm:spPr/>
      <dgm:t>
        <a:bodyPr/>
        <a:lstStyle/>
        <a:p>
          <a:endParaRPr lang="en-US"/>
        </a:p>
      </dgm:t>
    </dgm:pt>
    <dgm:pt modelId="{0A23A2EE-B7AB-498E-91D0-E53EFD7A83C7}" type="pres">
      <dgm:prSet presAssocID="{D88ED4A8-B70C-4C8D-9316-6F24E8A4D457}" presName="Name0" presStyleCnt="0">
        <dgm:presLayoutVars>
          <dgm:chMax val="7"/>
          <dgm:dir/>
          <dgm:animLvl val="lvl"/>
          <dgm:resizeHandles val="exact"/>
        </dgm:presLayoutVars>
      </dgm:prSet>
      <dgm:spPr/>
      <dgm:t>
        <a:bodyPr/>
        <a:lstStyle/>
        <a:p>
          <a:endParaRPr lang="en-US"/>
        </a:p>
      </dgm:t>
    </dgm:pt>
  </dgm:ptLst>
  <dgm:cxnLst>
    <dgm:cxn modelId="{78B734F6-B312-4E4C-84E6-5854D0B41021}" type="presOf" srcId="{D88ED4A8-B70C-4C8D-9316-6F24E8A4D457}" destId="{0A23A2EE-B7AB-498E-91D0-E53EFD7A83C7}" srcOrd="0" destOrd="0" presId="urn:microsoft.com/office/officeart/2005/8/layout/targe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5B563B8-5A5C-467D-8932-B4C0FA283E37}" type="doc">
      <dgm:prSet loTypeId="urn:microsoft.com/office/officeart/2005/8/layout/hList6" loCatId="list" qsTypeId="urn:microsoft.com/office/officeart/2005/8/quickstyle/simple1" qsCatId="simple" csTypeId="urn:microsoft.com/office/officeart/2005/8/colors/colorful5" csCatId="colorful" phldr="1"/>
      <dgm:spPr/>
      <dgm:t>
        <a:bodyPr/>
        <a:lstStyle/>
        <a:p>
          <a:endParaRPr lang="en-US"/>
        </a:p>
      </dgm:t>
    </dgm:pt>
    <dgm:pt modelId="{0A160E63-AC67-4030-A5A6-248C484A7D03}" type="pres">
      <dgm:prSet presAssocID="{35B563B8-5A5C-467D-8932-B4C0FA283E37}" presName="Name0" presStyleCnt="0">
        <dgm:presLayoutVars>
          <dgm:dir/>
          <dgm:resizeHandles val="exact"/>
        </dgm:presLayoutVars>
      </dgm:prSet>
      <dgm:spPr/>
      <dgm:t>
        <a:bodyPr/>
        <a:lstStyle/>
        <a:p>
          <a:endParaRPr lang="en-US"/>
        </a:p>
      </dgm:t>
    </dgm:pt>
  </dgm:ptLst>
  <dgm:cxnLst>
    <dgm:cxn modelId="{C71D38AF-AA58-44E9-BD06-C8554DB076B9}" type="presOf" srcId="{35B563B8-5A5C-467D-8932-B4C0FA283E37}" destId="{0A160E63-AC67-4030-A5A6-248C484A7D03}" srcOrd="0"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04090C2-2358-4424-A5A3-7B43AF6BD2C3}"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CA1351D8-3851-47F9-BD8D-29E3CF5FC925}" type="pres">
      <dgm:prSet presAssocID="{C04090C2-2358-4424-A5A3-7B43AF6BD2C3}" presName="rootnode" presStyleCnt="0">
        <dgm:presLayoutVars>
          <dgm:chMax/>
          <dgm:chPref/>
          <dgm:dir/>
          <dgm:animLvl val="lvl"/>
        </dgm:presLayoutVars>
      </dgm:prSet>
      <dgm:spPr/>
      <dgm:t>
        <a:bodyPr/>
        <a:lstStyle/>
        <a:p>
          <a:endParaRPr lang="en-US"/>
        </a:p>
      </dgm:t>
    </dgm:pt>
  </dgm:ptLst>
  <dgm:cxnLst>
    <dgm:cxn modelId="{F187AF59-55DC-4889-927E-DDBF0AA50847}" type="presOf" srcId="{C04090C2-2358-4424-A5A3-7B43AF6BD2C3}" destId="{CA1351D8-3851-47F9-BD8D-29E3CF5FC925}" srcOrd="0" destOrd="0" presId="urn:microsoft.com/office/officeart/2009/3/layout/StepUp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34A14D1-4FD6-48A6-A9A7-E9C216634711}" type="doc">
      <dgm:prSet loTypeId="urn:microsoft.com/office/officeart/2005/8/layout/arrow2" loCatId="process" qsTypeId="urn:microsoft.com/office/officeart/2005/8/quickstyle/simple1" qsCatId="simple" csTypeId="urn:microsoft.com/office/officeart/2005/8/colors/colorful5" csCatId="colorful" phldr="1"/>
      <dgm:spPr/>
    </dgm:pt>
    <dgm:pt modelId="{166D7CBA-3E68-4C0B-9437-FA44934D13C6}" type="pres">
      <dgm:prSet presAssocID="{F34A14D1-4FD6-48A6-A9A7-E9C216634711}" presName="arrowDiagram" presStyleCnt="0">
        <dgm:presLayoutVars>
          <dgm:chMax val="5"/>
          <dgm:dir/>
          <dgm:resizeHandles val="exact"/>
        </dgm:presLayoutVars>
      </dgm:prSet>
      <dgm:spPr/>
    </dgm:pt>
  </dgm:ptLst>
  <dgm:cxnLst>
    <dgm:cxn modelId="{5B8E96F2-296A-4F3E-9008-1692A1B2FCEA}" type="presOf" srcId="{F34A14D1-4FD6-48A6-A9A7-E9C216634711}" destId="{166D7CBA-3E68-4C0B-9437-FA44934D13C6}" srcOrd="0" destOrd="0" presId="urn:microsoft.com/office/officeart/2005/8/layout/arrow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363F61-0033-4695-BF21-B7F02A1F69A0}" type="datetimeFigureOut">
              <a:rPr lang="en-US" smtClean="0"/>
              <a:pPr/>
              <a:t>4/13/2013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1729381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63F61-0033-4695-BF21-B7F02A1F69A0}" type="datetimeFigureOut">
              <a:rPr lang="en-US" smtClean="0"/>
              <a:pPr/>
              <a:t>4/13/2013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2720548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63F61-0033-4695-BF21-B7F02A1F69A0}" type="datetimeFigureOut">
              <a:rPr lang="en-US" smtClean="0"/>
              <a:pPr/>
              <a:t>4/13/2013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1002356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63F61-0033-4695-BF21-B7F02A1F69A0}" type="datetimeFigureOut">
              <a:rPr lang="en-US" smtClean="0"/>
              <a:pPr/>
              <a:t>4/13/2013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3796827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363F61-0033-4695-BF21-B7F02A1F69A0}" type="datetimeFigureOut">
              <a:rPr lang="en-US" smtClean="0"/>
              <a:pPr/>
              <a:t>4/13/2013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2974968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363F61-0033-4695-BF21-B7F02A1F69A0}" type="datetimeFigureOut">
              <a:rPr lang="en-US" smtClean="0"/>
              <a:pPr/>
              <a:t>4/13/2013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927072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6363F61-0033-4695-BF21-B7F02A1F69A0}" type="datetimeFigureOut">
              <a:rPr lang="en-US" smtClean="0"/>
              <a:pPr/>
              <a:t>4/13/2013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1898609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363F61-0033-4695-BF21-B7F02A1F69A0}" type="datetimeFigureOut">
              <a:rPr lang="en-US" smtClean="0"/>
              <a:pPr/>
              <a:t>4/13/2013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2394346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363F61-0033-4695-BF21-B7F02A1F69A0}" type="datetimeFigureOut">
              <a:rPr lang="en-US" smtClean="0"/>
              <a:pPr/>
              <a:t>4/13/2013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363126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363F61-0033-4695-BF21-B7F02A1F69A0}" type="datetimeFigureOut">
              <a:rPr lang="en-US" smtClean="0"/>
              <a:pPr/>
              <a:t>4/13/2013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3662928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363F61-0033-4695-BF21-B7F02A1F69A0}" type="datetimeFigureOut">
              <a:rPr lang="en-US" smtClean="0"/>
              <a:pPr/>
              <a:t>4/13/2013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974267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363F61-0033-4695-BF21-B7F02A1F69A0}" type="datetimeFigureOut">
              <a:rPr lang="en-US" smtClean="0"/>
              <a:pPr/>
              <a:t>4/13/2013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3F93FF-288D-4F68-9C99-733FC29AED54}" type="slidenum">
              <a:rPr lang="en-US" smtClean="0"/>
              <a:pPr/>
              <a:t>‹#›</a:t>
            </a:fld>
            <a:endParaRPr lang="en-US"/>
          </a:p>
        </p:txBody>
      </p:sp>
    </p:spTree>
    <p:extLst>
      <p:ext uri="{BB962C8B-B14F-4D97-AF65-F5344CB8AC3E}">
        <p14:creationId xmlns:p14="http://schemas.microsoft.com/office/powerpoint/2010/main" xmlns="" val="26969113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600200"/>
            <a:ext cx="7772400" cy="1924050"/>
          </a:xfrm>
        </p:spPr>
        <p:txBody>
          <a:bodyPr>
            <a:normAutofit/>
          </a:bodyPr>
          <a:lstStyle/>
          <a:p>
            <a:r>
              <a:rPr lang="nl-NL" b="1" dirty="0">
                <a:solidFill>
                  <a:srgbClr val="FF0000"/>
                </a:solidFill>
              </a:rPr>
              <a:t>TƯ TƯỞNG HỒ CHÍ MINH </a:t>
            </a:r>
            <a:r>
              <a:rPr lang="nl-NL" b="1" dirty="0" smtClean="0">
                <a:solidFill>
                  <a:srgbClr val="FF0000"/>
                </a:solidFill>
              </a:rPr>
              <a:t/>
            </a:r>
            <a:br>
              <a:rPr lang="nl-NL" b="1" dirty="0" smtClean="0">
                <a:solidFill>
                  <a:srgbClr val="FF0000"/>
                </a:solidFill>
              </a:rPr>
            </a:br>
            <a:r>
              <a:rPr lang="nl-NL" b="1" dirty="0" smtClean="0">
                <a:solidFill>
                  <a:srgbClr val="FF0000"/>
                </a:solidFill>
              </a:rPr>
              <a:t>VỀ </a:t>
            </a:r>
            <a:r>
              <a:rPr lang="nl-NL" b="1" dirty="0">
                <a:solidFill>
                  <a:srgbClr val="FF0000"/>
                </a:solidFill>
              </a:rPr>
              <a:t>ĐẠI ĐOÀN </a:t>
            </a:r>
            <a:r>
              <a:rPr lang="nl-NL" b="1" dirty="0" smtClean="0">
                <a:solidFill>
                  <a:srgbClr val="FF0000"/>
                </a:solidFill>
              </a:rPr>
              <a:t>KẾT</a:t>
            </a:r>
            <a:endParaRPr lang="en-US" dirty="0">
              <a:solidFill>
                <a:srgbClr val="FF0000"/>
              </a:solidFill>
            </a:endParaRPr>
          </a:p>
        </p:txBody>
      </p:sp>
      <p:sp>
        <p:nvSpPr>
          <p:cNvPr id="4" name="Subtitle 2"/>
          <p:cNvSpPr txBox="1">
            <a:spLocks/>
          </p:cNvSpPr>
          <p:nvPr/>
        </p:nvSpPr>
        <p:spPr>
          <a:xfrm>
            <a:off x="1828800" y="3810000"/>
            <a:ext cx="6400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2400" b="1" dirty="0" smtClean="0">
                <a:solidFill>
                  <a:srgbClr val="002060"/>
                </a:solidFill>
                <a:latin typeface="Arial" charset="0"/>
                <a:cs typeface="Arial" charset="0"/>
              </a:rPr>
              <a:t>TS. GVCC. NGUYỄN VIỆT HÙNG</a:t>
            </a:r>
          </a:p>
          <a:p>
            <a:r>
              <a:rPr lang="en-US" sz="2400" b="1" dirty="0" smtClean="0">
                <a:solidFill>
                  <a:srgbClr val="002060"/>
                </a:solidFill>
                <a:latin typeface="Arial" charset="0"/>
                <a:cs typeface="Arial" charset="0"/>
              </a:rPr>
              <a:t>TRƯỞNG KHOA XÂY DỰNG ĐẢNG</a:t>
            </a:r>
          </a:p>
          <a:p>
            <a:r>
              <a:rPr lang="en-US" sz="2400" b="1" dirty="0" smtClean="0">
                <a:solidFill>
                  <a:srgbClr val="002060"/>
                </a:solidFill>
                <a:latin typeface="Arial" charset="0"/>
                <a:cs typeface="Arial" charset="0"/>
              </a:rPr>
              <a:t>TRƯỜNG CÁN BỘ TP.HCM</a:t>
            </a:r>
            <a:endParaRPr lang="en-US" sz="2400" b="1" dirty="0">
              <a:solidFill>
                <a:srgbClr val="002060"/>
              </a:solidFill>
              <a:latin typeface="Arial" charset="0"/>
              <a:cs typeface="Arial" charset="0"/>
            </a:endParaRPr>
          </a:p>
        </p:txBody>
      </p:sp>
      <p:pic>
        <p:nvPicPr>
          <p:cNvPr id="5" name="Picture 3"/>
          <p:cNvPicPr>
            <a:picLocks noChangeAspect="1" noChangeArrowheads="1" noCrop="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0"/>
            <a:ext cx="1828800" cy="1114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Content Placeholder 3"/>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3810000" y="228600"/>
            <a:ext cx="1411288" cy="116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270288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a:solidFill>
                  <a:srgbClr val="FF0000"/>
                </a:solidFill>
              </a:rPr>
              <a:t>3. </a:t>
            </a:r>
            <a:r>
              <a:rPr lang="nl-NL" b="1" dirty="0">
                <a:solidFill>
                  <a:srgbClr val="FF0000"/>
                </a:solidFill>
              </a:rPr>
              <a:t>PHƯƠNG PHÁP ĐẠI ĐOÀN </a:t>
            </a:r>
            <a:r>
              <a:rPr lang="nl-NL" b="1" dirty="0" smtClean="0">
                <a:solidFill>
                  <a:srgbClr val="FF0000"/>
                </a:solidFill>
              </a:rPr>
              <a:t>KẾT</a:t>
            </a:r>
            <a:endParaRPr lang="en-US" dirty="0"/>
          </a:p>
        </p:txBody>
      </p:sp>
      <p:grpSp>
        <p:nvGrpSpPr>
          <p:cNvPr id="5" name="Group 4"/>
          <p:cNvGrpSpPr/>
          <p:nvPr/>
        </p:nvGrpSpPr>
        <p:grpSpPr>
          <a:xfrm>
            <a:off x="1986166" y="1397876"/>
            <a:ext cx="5049796" cy="5002924"/>
            <a:chOff x="1411427" y="264159"/>
            <a:chExt cx="3413760" cy="3413760"/>
          </a:xfrm>
        </p:grpSpPr>
        <p:sp>
          <p:nvSpPr>
            <p:cNvPr id="12" name="Pie 11"/>
            <p:cNvSpPr/>
            <p:nvPr/>
          </p:nvSpPr>
          <p:spPr>
            <a:xfrm>
              <a:off x="1411427" y="264159"/>
              <a:ext cx="3413760" cy="3413760"/>
            </a:xfrm>
            <a:prstGeom prst="pie">
              <a:avLst>
                <a:gd name="adj1" fmla="val 16200000"/>
                <a:gd name="adj2" fmla="val 180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3" name="Pie 4"/>
            <p:cNvSpPr/>
            <p:nvPr/>
          </p:nvSpPr>
          <p:spPr>
            <a:xfrm>
              <a:off x="3210560" y="870174"/>
              <a:ext cx="1219200" cy="11333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nl-NL" sz="2400" kern="1200" dirty="0" smtClean="0"/>
                <a:t>Phương pháp sử dụng sách lược lợi dụng mâu thuẫn trong hàng ngũ kẻ thù.</a:t>
              </a:r>
              <a:endParaRPr lang="en-US" sz="2400" kern="1200" dirty="0"/>
            </a:p>
          </p:txBody>
        </p:sp>
      </p:grpSp>
      <p:grpSp>
        <p:nvGrpSpPr>
          <p:cNvPr id="6" name="Group 5"/>
          <p:cNvGrpSpPr/>
          <p:nvPr/>
        </p:nvGrpSpPr>
        <p:grpSpPr>
          <a:xfrm>
            <a:off x="1882163" y="1576552"/>
            <a:ext cx="5049796" cy="5002924"/>
            <a:chOff x="1341119" y="386079"/>
            <a:chExt cx="3413760" cy="3413760"/>
          </a:xfrm>
        </p:grpSpPr>
        <p:sp>
          <p:nvSpPr>
            <p:cNvPr id="10" name="Pie 9"/>
            <p:cNvSpPr/>
            <p:nvPr/>
          </p:nvSpPr>
          <p:spPr>
            <a:xfrm>
              <a:off x="1341119" y="386079"/>
              <a:ext cx="3413760" cy="3413760"/>
            </a:xfrm>
            <a:prstGeom prst="pie">
              <a:avLst>
                <a:gd name="adj1" fmla="val 1800000"/>
                <a:gd name="adj2" fmla="val 9000000"/>
              </a:avLst>
            </a:prstGeom>
          </p:spPr>
          <p:style>
            <a:lnRef idx="2">
              <a:schemeClr val="lt1">
                <a:hueOff val="0"/>
                <a:satOff val="0"/>
                <a:lumOff val="0"/>
                <a:alphaOff val="0"/>
              </a:schemeClr>
            </a:lnRef>
            <a:fillRef idx="1">
              <a:schemeClr val="accent5">
                <a:hueOff val="-4966938"/>
                <a:satOff val="19906"/>
                <a:lumOff val="4314"/>
                <a:alphaOff val="0"/>
              </a:schemeClr>
            </a:fillRef>
            <a:effectRef idx="0">
              <a:schemeClr val="accent5">
                <a:hueOff val="-4966938"/>
                <a:satOff val="19906"/>
                <a:lumOff val="4314"/>
                <a:alphaOff val="0"/>
              </a:schemeClr>
            </a:effectRef>
            <a:fontRef idx="minor">
              <a:schemeClr val="lt1"/>
            </a:fontRef>
          </p:style>
        </p:sp>
        <p:sp>
          <p:nvSpPr>
            <p:cNvPr id="11" name="Pie 6"/>
            <p:cNvSpPr/>
            <p:nvPr/>
          </p:nvSpPr>
          <p:spPr>
            <a:xfrm>
              <a:off x="2153920" y="2600960"/>
              <a:ext cx="1828800" cy="8940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nl-NL" sz="2400" kern="1200" dirty="0" smtClean="0"/>
                <a:t>Phương pháp tổ chức</a:t>
              </a:r>
              <a:endParaRPr lang="en-US" sz="2400" kern="1200" dirty="0"/>
            </a:p>
          </p:txBody>
        </p:sp>
      </p:grpSp>
      <p:sp>
        <p:nvSpPr>
          <p:cNvPr id="8" name="Pie 7"/>
          <p:cNvSpPr/>
          <p:nvPr/>
        </p:nvSpPr>
        <p:spPr>
          <a:xfrm>
            <a:off x="1778162" y="1397876"/>
            <a:ext cx="5049796" cy="5002924"/>
          </a:xfrm>
          <a:prstGeom prst="pie">
            <a:avLst>
              <a:gd name="adj1" fmla="val 9000000"/>
              <a:gd name="adj2" fmla="val 16200000"/>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9" name="Pie 8"/>
          <p:cNvSpPr/>
          <p:nvPr/>
        </p:nvSpPr>
        <p:spPr>
          <a:xfrm>
            <a:off x="2363096" y="2458019"/>
            <a:ext cx="1803499" cy="14889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nl-NL" sz="2400" kern="1200" dirty="0" smtClean="0"/>
              <a:t>Phương pháp dân vận</a:t>
            </a:r>
            <a:endParaRPr lang="en-US" sz="2400" kern="1200" dirty="0"/>
          </a:p>
        </p:txBody>
      </p:sp>
    </p:spTree>
    <p:extLst>
      <p:ext uri="{BB962C8B-B14F-4D97-AF65-F5344CB8AC3E}">
        <p14:creationId xmlns:p14="http://schemas.microsoft.com/office/powerpoint/2010/main" xmlns="" val="3187763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b="1" dirty="0">
                <a:solidFill>
                  <a:srgbClr val="7030A0"/>
                </a:solidFill>
              </a:rPr>
              <a:t>Phương pháp tổ chức</a:t>
            </a:r>
            <a:endParaRPr lang="en-US" b="1" dirty="0">
              <a:solidFill>
                <a:srgbClr val="7030A0"/>
              </a:solidFill>
            </a:endParaRPr>
          </a:p>
        </p:txBody>
      </p:sp>
      <p:graphicFrame>
        <p:nvGraphicFramePr>
          <p:cNvPr id="5" name="Diagram 4"/>
          <p:cNvGraphicFramePr/>
          <p:nvPr>
            <p:extLst>
              <p:ext uri="{D42A27DB-BD31-4B8C-83A1-F6EECF244321}">
                <p14:modId xmlns:p14="http://schemas.microsoft.com/office/powerpoint/2010/main" xmlns="" val="2947405207"/>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5" name="Group 14"/>
          <p:cNvGrpSpPr/>
          <p:nvPr/>
        </p:nvGrpSpPr>
        <p:grpSpPr>
          <a:xfrm>
            <a:off x="609600" y="1745746"/>
            <a:ext cx="8000999" cy="3366508"/>
            <a:chOff x="1525073" y="1745746"/>
            <a:chExt cx="6093853" cy="3366508"/>
          </a:xfrm>
        </p:grpSpPr>
        <p:sp>
          <p:nvSpPr>
            <p:cNvPr id="6" name="L-Shape 5"/>
            <p:cNvSpPr/>
            <p:nvPr/>
          </p:nvSpPr>
          <p:spPr>
            <a:xfrm rot="5400000">
              <a:off x="2102051" y="1959659"/>
              <a:ext cx="1737944" cy="2891900"/>
            </a:xfrm>
            <a:prstGeom prst="corner">
              <a:avLst>
                <a:gd name="adj1" fmla="val 16120"/>
                <a:gd name="adj2" fmla="val 16110"/>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nvGrpSpPr>
            <p:cNvPr id="7" name="Group 6"/>
            <p:cNvGrpSpPr/>
            <p:nvPr/>
          </p:nvGrpSpPr>
          <p:grpSpPr>
            <a:xfrm>
              <a:off x="1811945" y="2823714"/>
              <a:ext cx="2610823" cy="2288540"/>
              <a:chOff x="287945" y="1426714"/>
              <a:chExt cx="2610823" cy="2288540"/>
            </a:xfrm>
          </p:grpSpPr>
          <p:sp>
            <p:nvSpPr>
              <p:cNvPr id="13" name="Rectangle 12"/>
              <p:cNvSpPr/>
              <p:nvPr/>
            </p:nvSpPr>
            <p:spPr>
              <a:xfrm>
                <a:off x="287945" y="1426714"/>
                <a:ext cx="2610823" cy="22885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Rectangle 13"/>
              <p:cNvSpPr/>
              <p:nvPr/>
            </p:nvSpPr>
            <p:spPr>
              <a:xfrm>
                <a:off x="287945" y="1426714"/>
                <a:ext cx="2610823" cy="22885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lvl="0" algn="ctr" defTabSz="844550">
                  <a:lnSpc>
                    <a:spcPct val="90000"/>
                  </a:lnSpc>
                  <a:spcBef>
                    <a:spcPct val="0"/>
                  </a:spcBef>
                  <a:spcAft>
                    <a:spcPct val="35000"/>
                  </a:spcAft>
                </a:pPr>
                <a:r>
                  <a:rPr lang="nl-NL" sz="2800" kern="1200" dirty="0" smtClean="0">
                    <a:solidFill>
                      <a:srgbClr val="FF0000"/>
                    </a:solidFill>
                  </a:rPr>
                  <a:t>Xây dựng Đảng, Nhà nước, Mặt trận trong sạch, vững mạnh </a:t>
                </a:r>
                <a:endParaRPr lang="en-US" sz="2800" kern="1200" dirty="0">
                  <a:solidFill>
                    <a:srgbClr val="FF0000"/>
                  </a:solidFill>
                </a:endParaRPr>
              </a:p>
            </p:txBody>
          </p:sp>
        </p:grpSp>
        <p:sp>
          <p:nvSpPr>
            <p:cNvPr id="8" name="Isosceles Triangle 7"/>
            <p:cNvSpPr/>
            <p:nvPr/>
          </p:nvSpPr>
          <p:spPr>
            <a:xfrm>
              <a:off x="3930160" y="1746754"/>
              <a:ext cx="492608" cy="492608"/>
            </a:xfrm>
            <a:prstGeom prst="triangle">
              <a:avLst>
                <a:gd name="adj" fmla="val 100000"/>
              </a:avLst>
            </a:prstGeom>
          </p:spPr>
          <p:style>
            <a:lnRef idx="2">
              <a:schemeClr val="accent5">
                <a:hueOff val="-4966938"/>
                <a:satOff val="19906"/>
                <a:lumOff val="4314"/>
                <a:alphaOff val="0"/>
              </a:schemeClr>
            </a:lnRef>
            <a:fillRef idx="1">
              <a:schemeClr val="accent5">
                <a:hueOff val="-4966938"/>
                <a:satOff val="19906"/>
                <a:lumOff val="4314"/>
                <a:alphaOff val="0"/>
              </a:schemeClr>
            </a:fillRef>
            <a:effectRef idx="0">
              <a:schemeClr val="accent5">
                <a:hueOff val="-4966938"/>
                <a:satOff val="19906"/>
                <a:lumOff val="4314"/>
                <a:alphaOff val="0"/>
              </a:schemeClr>
            </a:effectRef>
            <a:fontRef idx="minor">
              <a:schemeClr val="lt1"/>
            </a:fontRef>
          </p:style>
        </p:sp>
        <p:sp>
          <p:nvSpPr>
            <p:cNvPr id="9" name="L-Shape 8"/>
            <p:cNvSpPr/>
            <p:nvPr/>
          </p:nvSpPr>
          <p:spPr>
            <a:xfrm rot="5400000">
              <a:off x="5298209" y="1168768"/>
              <a:ext cx="1737944" cy="2891900"/>
            </a:xfrm>
            <a:prstGeom prst="corner">
              <a:avLst>
                <a:gd name="adj1" fmla="val 16120"/>
                <a:gd name="adj2" fmla="val 16110"/>
              </a:avLst>
            </a:prstGeom>
          </p:spPr>
          <p:style>
            <a:lnRef idx="2">
              <a:schemeClr val="accent5">
                <a:hueOff val="-9933876"/>
                <a:satOff val="39811"/>
                <a:lumOff val="8628"/>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grpSp>
          <p:nvGrpSpPr>
            <p:cNvPr id="10" name="Group 9"/>
            <p:cNvGrpSpPr/>
            <p:nvPr/>
          </p:nvGrpSpPr>
          <p:grpSpPr>
            <a:xfrm>
              <a:off x="5008103" y="2032822"/>
              <a:ext cx="2610823" cy="2288540"/>
              <a:chOff x="3484103" y="635822"/>
              <a:chExt cx="2610823" cy="2288540"/>
            </a:xfrm>
          </p:grpSpPr>
          <p:sp>
            <p:nvSpPr>
              <p:cNvPr id="11" name="Rectangle 10"/>
              <p:cNvSpPr/>
              <p:nvPr/>
            </p:nvSpPr>
            <p:spPr>
              <a:xfrm>
                <a:off x="3484103" y="635822"/>
                <a:ext cx="2610823" cy="22885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angle 11"/>
              <p:cNvSpPr/>
              <p:nvPr/>
            </p:nvSpPr>
            <p:spPr>
              <a:xfrm>
                <a:off x="3484103" y="635822"/>
                <a:ext cx="2610823" cy="22885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2390" tIns="72390" rIns="72390" bIns="72390" numCol="1" spcCol="1270" anchor="t" anchorCtr="0">
                <a:noAutofit/>
              </a:bodyPr>
              <a:lstStyle/>
              <a:p>
                <a:pPr lvl="0" algn="ctr" defTabSz="844550">
                  <a:lnSpc>
                    <a:spcPct val="90000"/>
                  </a:lnSpc>
                  <a:spcBef>
                    <a:spcPct val="0"/>
                  </a:spcBef>
                  <a:spcAft>
                    <a:spcPct val="35000"/>
                  </a:spcAft>
                </a:pPr>
                <a:r>
                  <a:rPr lang="nl-NL" sz="2800" kern="1200" dirty="0" smtClean="0">
                    <a:solidFill>
                      <a:srgbClr val="FF0000"/>
                    </a:solidFill>
                  </a:rPr>
                  <a:t>Giải quyết đúng đắn mối quan hệ giữa Đảng lãnh đạo, Nhà nước quản lý, Mặt trận và các tổ chức quần chúng là nơi tập hợp, tổ chức, phát huy sức mạnh và quyền làm chủ của nhân dân.</a:t>
                </a:r>
                <a:endParaRPr lang="en-US" sz="2800" kern="1200" dirty="0">
                  <a:solidFill>
                    <a:srgbClr val="FF0000"/>
                  </a:solidFill>
                </a:endParaRPr>
              </a:p>
            </p:txBody>
          </p:sp>
        </p:grpSp>
      </p:grpSp>
    </p:spTree>
    <p:extLst>
      <p:ext uri="{BB962C8B-B14F-4D97-AF65-F5344CB8AC3E}">
        <p14:creationId xmlns:p14="http://schemas.microsoft.com/office/powerpoint/2010/main" xmlns="" val="31516581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nl-NL" b="1" dirty="0">
                <a:solidFill>
                  <a:srgbClr val="7030A0"/>
                </a:solidFill>
              </a:rPr>
              <a:t>Phương pháp dân </a:t>
            </a:r>
            <a:r>
              <a:rPr lang="nl-NL" b="1" dirty="0" smtClean="0">
                <a:solidFill>
                  <a:srgbClr val="7030A0"/>
                </a:solidFill>
              </a:rPr>
              <a:t>vận</a:t>
            </a:r>
            <a:endParaRPr lang="en-US" b="1" dirty="0">
              <a:solidFill>
                <a:srgbClr val="7030A0"/>
              </a:solidFill>
            </a:endParaRPr>
          </a:p>
        </p:txBody>
      </p:sp>
      <p:graphicFrame>
        <p:nvGraphicFramePr>
          <p:cNvPr id="4" name="Diagram 3"/>
          <p:cNvGraphicFramePr/>
          <p:nvPr>
            <p:extLst>
              <p:ext uri="{D42A27DB-BD31-4B8C-83A1-F6EECF244321}">
                <p14:modId xmlns:p14="http://schemas.microsoft.com/office/powerpoint/2010/main" xmlns="" val="3065902010"/>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hape 4"/>
          <p:cNvSpPr/>
          <p:nvPr/>
        </p:nvSpPr>
        <p:spPr>
          <a:xfrm>
            <a:off x="381000" y="1168762"/>
            <a:ext cx="7696200" cy="5079637"/>
          </a:xfrm>
          <a:prstGeom prst="swooshArrow">
            <a:avLst>
              <a:gd name="adj1" fmla="val 25000"/>
              <a:gd name="adj2" fmla="val 25000"/>
            </a:avLst>
          </a:prstGeom>
        </p:spPr>
        <p:style>
          <a:lnRef idx="0">
            <a:schemeClr val="dk1">
              <a:hueOff val="0"/>
              <a:satOff val="0"/>
              <a:lumOff val="0"/>
              <a:alphaOff val="0"/>
            </a:schemeClr>
          </a:lnRef>
          <a:fillRef idx="1">
            <a:schemeClr val="accent5">
              <a:tint val="40000"/>
              <a:hueOff val="0"/>
              <a:satOff val="0"/>
              <a:lumOff val="0"/>
              <a:alphaOff val="0"/>
            </a:schemeClr>
          </a:fillRef>
          <a:effectRef idx="0">
            <a:schemeClr val="accent5">
              <a:tint val="40000"/>
              <a:hueOff val="0"/>
              <a:satOff val="0"/>
              <a:lumOff val="0"/>
              <a:alphaOff val="0"/>
            </a:schemeClr>
          </a:effectRef>
          <a:fontRef idx="minor">
            <a:schemeClr val="dk1">
              <a:hueOff val="0"/>
              <a:satOff val="0"/>
              <a:lumOff val="0"/>
              <a:alphaOff val="0"/>
            </a:schemeClr>
          </a:fontRef>
        </p:style>
      </p:sp>
      <p:sp>
        <p:nvSpPr>
          <p:cNvPr id="6" name="Oval 5"/>
          <p:cNvSpPr/>
          <p:nvPr/>
        </p:nvSpPr>
        <p:spPr>
          <a:xfrm>
            <a:off x="2170367" y="3937164"/>
            <a:ext cx="269367" cy="284460"/>
          </a:xfrm>
          <a:prstGeom prst="ellips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nvGrpSpPr>
          <p:cNvPr id="7" name="Group 6"/>
          <p:cNvGrpSpPr/>
          <p:nvPr/>
        </p:nvGrpSpPr>
        <p:grpSpPr>
          <a:xfrm>
            <a:off x="2305050" y="4079394"/>
            <a:ext cx="2501265" cy="2169005"/>
            <a:chOff x="1524000" y="2310129"/>
            <a:chExt cx="1981200" cy="1626870"/>
          </a:xfrm>
        </p:grpSpPr>
        <p:sp>
          <p:nvSpPr>
            <p:cNvPr id="12" name="Rectangle 11"/>
            <p:cNvSpPr/>
            <p:nvPr/>
          </p:nvSpPr>
          <p:spPr>
            <a:xfrm>
              <a:off x="1524000" y="2310129"/>
              <a:ext cx="1981200" cy="162687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3" name="Rectangle 12"/>
            <p:cNvSpPr/>
            <p:nvPr/>
          </p:nvSpPr>
          <p:spPr>
            <a:xfrm>
              <a:off x="1524000" y="2310129"/>
              <a:ext cx="1981200" cy="162687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3055" tIns="0" rIns="0" bIns="0" numCol="1" spcCol="1270" anchor="t" anchorCtr="0">
              <a:noAutofit/>
            </a:bodyPr>
            <a:lstStyle/>
            <a:p>
              <a:pPr lvl="0" algn="l" defTabSz="711200">
                <a:lnSpc>
                  <a:spcPct val="90000"/>
                </a:lnSpc>
                <a:spcBef>
                  <a:spcPct val="0"/>
                </a:spcBef>
                <a:spcAft>
                  <a:spcPct val="35000"/>
                </a:spcAft>
              </a:pPr>
              <a:r>
                <a:rPr lang="nl-NL" sz="2400" kern="1200" dirty="0" smtClean="0">
                  <a:solidFill>
                    <a:srgbClr val="FF0000"/>
                  </a:solidFill>
                </a:rPr>
                <a:t>Công tác dân vận là công tác có tầm quan trọng chiến lược, là trách nhiệm chung của toàn đảng, chính quyền, các đoàn thể quần chúng.</a:t>
              </a:r>
              <a:endParaRPr lang="en-US" sz="2400" kern="1200" dirty="0">
                <a:solidFill>
                  <a:srgbClr val="FF0000"/>
                </a:solidFill>
              </a:endParaRPr>
            </a:p>
          </p:txBody>
        </p:sp>
      </p:grpSp>
      <p:sp>
        <p:nvSpPr>
          <p:cNvPr id="8" name="Oval 7"/>
          <p:cNvSpPr/>
          <p:nvPr/>
        </p:nvSpPr>
        <p:spPr>
          <a:xfrm>
            <a:off x="4652391" y="2641857"/>
            <a:ext cx="461772" cy="487645"/>
          </a:xfrm>
          <a:prstGeom prst="ellipse">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grpSp>
        <p:nvGrpSpPr>
          <p:cNvPr id="9" name="Group 8"/>
          <p:cNvGrpSpPr/>
          <p:nvPr/>
        </p:nvGrpSpPr>
        <p:grpSpPr>
          <a:xfrm>
            <a:off x="4883277" y="2885679"/>
            <a:ext cx="2501265" cy="3362720"/>
            <a:chOff x="3566160" y="1414779"/>
            <a:chExt cx="1981200" cy="2522220"/>
          </a:xfrm>
        </p:grpSpPr>
        <p:sp>
          <p:nvSpPr>
            <p:cNvPr id="10" name="Rectangle 9"/>
            <p:cNvSpPr/>
            <p:nvPr/>
          </p:nvSpPr>
          <p:spPr>
            <a:xfrm>
              <a:off x="3566160" y="1414779"/>
              <a:ext cx="1981200" cy="252222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Rectangle 10"/>
            <p:cNvSpPr/>
            <p:nvPr/>
          </p:nvSpPr>
          <p:spPr>
            <a:xfrm>
              <a:off x="3566160" y="1414779"/>
              <a:ext cx="1981200" cy="252222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93809" tIns="0" rIns="0" bIns="0" numCol="1" spcCol="1270" anchor="t" anchorCtr="0">
              <a:noAutofit/>
            </a:bodyPr>
            <a:lstStyle/>
            <a:p>
              <a:pPr lvl="0" algn="l" defTabSz="711200">
                <a:lnSpc>
                  <a:spcPct val="90000"/>
                </a:lnSpc>
                <a:spcBef>
                  <a:spcPct val="0"/>
                </a:spcBef>
                <a:spcAft>
                  <a:spcPct val="35000"/>
                </a:spcAft>
              </a:pPr>
              <a:r>
                <a:rPr lang="nl-NL" sz="2400" kern="1200" dirty="0" smtClean="0">
                  <a:solidFill>
                    <a:srgbClr val="FF0000"/>
                  </a:solidFill>
                </a:rPr>
                <a:t>Công tác dân vận vừa là khoa học, vừa là nghệ thuật</a:t>
              </a:r>
              <a:endParaRPr lang="en-US" sz="2400" kern="1200" dirty="0">
                <a:solidFill>
                  <a:srgbClr val="FF0000"/>
                </a:solidFill>
              </a:endParaRPr>
            </a:p>
          </p:txBody>
        </p:sp>
      </p:grpSp>
    </p:spTree>
    <p:extLst>
      <p:ext uri="{BB962C8B-B14F-4D97-AF65-F5344CB8AC3E}">
        <p14:creationId xmlns:p14="http://schemas.microsoft.com/office/powerpoint/2010/main" xmlns="" val="2133873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2604" y="274638"/>
            <a:ext cx="7944196" cy="1143000"/>
          </a:xfrm>
        </p:spPr>
        <p:txBody>
          <a:bodyPr>
            <a:normAutofit/>
          </a:bodyPr>
          <a:lstStyle/>
          <a:p>
            <a:pPr lvl="0" defTabSz="577850">
              <a:lnSpc>
                <a:spcPct val="90000"/>
              </a:lnSpc>
              <a:spcAft>
                <a:spcPct val="35000"/>
              </a:spcAft>
            </a:pPr>
            <a:r>
              <a:rPr lang="nl-NL" sz="3600" b="1" dirty="0">
                <a:solidFill>
                  <a:srgbClr val="7030A0"/>
                </a:solidFill>
              </a:rPr>
              <a:t>Phương pháp sử dụng sách lược lợi dụng mâu thuẫn trong hàng ngũ kẻ thù.</a:t>
            </a:r>
            <a:endParaRPr lang="en-US" sz="3600" b="1" dirty="0">
              <a:solidFill>
                <a:srgbClr val="7030A0"/>
              </a:solidFill>
            </a:endParaRPr>
          </a:p>
        </p:txBody>
      </p:sp>
      <p:sp>
        <p:nvSpPr>
          <p:cNvPr id="5" name="Right Arrow 4"/>
          <p:cNvSpPr/>
          <p:nvPr/>
        </p:nvSpPr>
        <p:spPr>
          <a:xfrm>
            <a:off x="1074420" y="1676400"/>
            <a:ext cx="6995160" cy="4525963"/>
          </a:xfrm>
          <a:prstGeom prst="rightArrow">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6" name="Group 5"/>
          <p:cNvGrpSpPr/>
          <p:nvPr/>
        </p:nvGrpSpPr>
        <p:grpSpPr>
          <a:xfrm>
            <a:off x="742604" y="3034188"/>
            <a:ext cx="3729037" cy="1810385"/>
            <a:chOff x="285403" y="1357788"/>
            <a:chExt cx="3729037" cy="1810385"/>
          </a:xfrm>
        </p:grpSpPr>
        <p:sp>
          <p:nvSpPr>
            <p:cNvPr id="10" name="Rounded Rectangle 9"/>
            <p:cNvSpPr/>
            <p:nvPr/>
          </p:nvSpPr>
          <p:spPr>
            <a:xfrm>
              <a:off x="285403" y="1357788"/>
              <a:ext cx="3729037" cy="181038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5"/>
            <p:cNvSpPr/>
            <p:nvPr/>
          </p:nvSpPr>
          <p:spPr>
            <a:xfrm>
              <a:off x="373779" y="1446164"/>
              <a:ext cx="3552285" cy="1633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nl-NL" sz="3300" kern="1200" dirty="0" smtClean="0"/>
                <a:t>Thêm bạn, bớt thù. Trong bạn có thù, trong thù có bạn.</a:t>
              </a:r>
              <a:endParaRPr lang="en-US" sz="3300" kern="1200" dirty="0"/>
            </a:p>
          </p:txBody>
        </p:sp>
      </p:grpSp>
      <p:grpSp>
        <p:nvGrpSpPr>
          <p:cNvPr id="7" name="Group 6"/>
          <p:cNvGrpSpPr/>
          <p:nvPr/>
        </p:nvGrpSpPr>
        <p:grpSpPr>
          <a:xfrm>
            <a:off x="4672359" y="3034188"/>
            <a:ext cx="3729037" cy="1810385"/>
            <a:chOff x="4215158" y="1357788"/>
            <a:chExt cx="3729037" cy="1810385"/>
          </a:xfrm>
        </p:grpSpPr>
        <p:sp>
          <p:nvSpPr>
            <p:cNvPr id="8" name="Rounded Rectangle 7"/>
            <p:cNvSpPr/>
            <p:nvPr/>
          </p:nvSpPr>
          <p:spPr>
            <a:xfrm>
              <a:off x="4215158" y="1357788"/>
              <a:ext cx="3729037" cy="181038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ounded Rectangle 7"/>
            <p:cNvSpPr/>
            <p:nvPr/>
          </p:nvSpPr>
          <p:spPr>
            <a:xfrm>
              <a:off x="4303534" y="1446164"/>
              <a:ext cx="3552285" cy="1633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nl-NL" sz="3300" kern="1200" dirty="0" smtClean="0"/>
                <a:t>Dĩ bất biến ứng vạn biến.</a:t>
              </a:r>
              <a:endParaRPr lang="en-US" sz="3300" kern="1200" dirty="0"/>
            </a:p>
          </p:txBody>
        </p:sp>
      </p:grpSp>
    </p:spTree>
    <p:extLst>
      <p:ext uri="{BB962C8B-B14F-4D97-AF65-F5344CB8AC3E}">
        <p14:creationId xmlns:p14="http://schemas.microsoft.com/office/powerpoint/2010/main" xmlns="" val="162595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3" algn="ctr" rtl="0">
              <a:spcBef>
                <a:spcPct val="0"/>
              </a:spcBef>
            </a:pPr>
            <a:r>
              <a:rPr lang="en-US" sz="2800" b="1" dirty="0" smtClean="0">
                <a:solidFill>
                  <a:srgbClr val="FF0000"/>
                </a:solidFill>
              </a:rPr>
              <a:t>III. </a:t>
            </a:r>
            <a:r>
              <a:rPr lang="nl-NL" sz="2800" b="1" dirty="0" smtClean="0">
                <a:solidFill>
                  <a:srgbClr val="FF0000"/>
                </a:solidFill>
              </a:rPr>
              <a:t>VẬN DỤNG TƯ TƯỞNG HỒ CHÍ MINH VỀ ĐẠI ĐOÀN KẾT TRONG GIAI ĐOẠN HIỆN NAY</a:t>
            </a:r>
            <a:endParaRPr lang="en-US" sz="2800" b="1" dirty="0">
              <a:solidFill>
                <a:srgbClr val="FF0000"/>
              </a:solidFill>
            </a:endParaRPr>
          </a:p>
        </p:txBody>
      </p:sp>
      <p:sp>
        <p:nvSpPr>
          <p:cNvPr id="5" name="Rectangle 4"/>
          <p:cNvSpPr/>
          <p:nvPr/>
        </p:nvSpPr>
        <p:spPr>
          <a:xfrm>
            <a:off x="381000" y="2142417"/>
            <a:ext cx="8229600" cy="925736"/>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6" name="Group 5"/>
          <p:cNvGrpSpPr/>
          <p:nvPr/>
        </p:nvGrpSpPr>
        <p:grpSpPr>
          <a:xfrm>
            <a:off x="770864" y="1520852"/>
            <a:ext cx="5760720" cy="1084433"/>
            <a:chOff x="411480" y="1282881"/>
            <a:chExt cx="5760720" cy="442800"/>
          </a:xfrm>
        </p:grpSpPr>
        <p:sp>
          <p:nvSpPr>
            <p:cNvPr id="15" name="Rounded Rectangle 14"/>
            <p:cNvSpPr/>
            <p:nvPr/>
          </p:nvSpPr>
          <p:spPr>
            <a:xfrm>
              <a:off x="411480" y="1282881"/>
              <a:ext cx="5760720" cy="4428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ounded Rectangle 5"/>
            <p:cNvSpPr/>
            <p:nvPr/>
          </p:nvSpPr>
          <p:spPr>
            <a:xfrm>
              <a:off x="433096" y="1304497"/>
              <a:ext cx="5717488" cy="39956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742" tIns="0" rIns="217742" bIns="0" numCol="1" spcCol="1270" anchor="ctr" anchorCtr="0">
              <a:noAutofit/>
            </a:bodyPr>
            <a:lstStyle/>
            <a:p>
              <a:pPr lvl="0" algn="l" defTabSz="666750">
                <a:lnSpc>
                  <a:spcPct val="90000"/>
                </a:lnSpc>
                <a:spcBef>
                  <a:spcPct val="0"/>
                </a:spcBef>
                <a:spcAft>
                  <a:spcPct val="35000"/>
                </a:spcAft>
              </a:pPr>
              <a:r>
                <a:rPr lang="nl-NL" sz="2400" b="1" kern="1200" dirty="0" smtClean="0"/>
                <a:t>1. THỰC TRẠNG</a:t>
              </a:r>
              <a:endParaRPr lang="en-US" sz="2400" kern="1200" dirty="0"/>
            </a:p>
          </p:txBody>
        </p:sp>
      </p:grpSp>
      <p:sp>
        <p:nvSpPr>
          <p:cNvPr id="7" name="Rectangle 6"/>
          <p:cNvSpPr/>
          <p:nvPr/>
        </p:nvSpPr>
        <p:spPr>
          <a:xfrm>
            <a:off x="381000" y="3808740"/>
            <a:ext cx="8229600" cy="925736"/>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8" name="Group 7"/>
          <p:cNvGrpSpPr/>
          <p:nvPr/>
        </p:nvGrpSpPr>
        <p:grpSpPr>
          <a:xfrm>
            <a:off x="792480" y="3266524"/>
            <a:ext cx="5760720" cy="1084433"/>
            <a:chOff x="411480" y="1963281"/>
            <a:chExt cx="5760720" cy="442800"/>
          </a:xfrm>
        </p:grpSpPr>
        <p:sp>
          <p:nvSpPr>
            <p:cNvPr id="13" name="Rounded Rectangle 12"/>
            <p:cNvSpPr/>
            <p:nvPr/>
          </p:nvSpPr>
          <p:spPr>
            <a:xfrm>
              <a:off x="411480" y="1963281"/>
              <a:ext cx="5760720" cy="4428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8"/>
            <p:cNvSpPr/>
            <p:nvPr/>
          </p:nvSpPr>
          <p:spPr>
            <a:xfrm>
              <a:off x="433096" y="1984897"/>
              <a:ext cx="5717488" cy="39956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742" tIns="0" rIns="217742" bIns="0" numCol="1" spcCol="1270" anchor="ctr" anchorCtr="0">
              <a:noAutofit/>
            </a:bodyPr>
            <a:lstStyle/>
            <a:p>
              <a:pPr lvl="0" algn="l" defTabSz="666750">
                <a:lnSpc>
                  <a:spcPct val="90000"/>
                </a:lnSpc>
                <a:spcBef>
                  <a:spcPct val="0"/>
                </a:spcBef>
                <a:spcAft>
                  <a:spcPct val="35000"/>
                </a:spcAft>
              </a:pPr>
              <a:r>
                <a:rPr lang="nl-NL" sz="2400" b="1" kern="1200" dirty="0" smtClean="0"/>
                <a:t>2. YÊU CẦU CỦA TÌNH HÌNH MỚI</a:t>
              </a:r>
              <a:endParaRPr lang="en-US" sz="2400" kern="1200" dirty="0"/>
            </a:p>
          </p:txBody>
        </p:sp>
      </p:grpSp>
      <p:sp>
        <p:nvSpPr>
          <p:cNvPr id="9" name="Rectangle 8"/>
          <p:cNvSpPr/>
          <p:nvPr/>
        </p:nvSpPr>
        <p:spPr>
          <a:xfrm>
            <a:off x="381000" y="5475064"/>
            <a:ext cx="8229600" cy="925736"/>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10" name="Group 9"/>
          <p:cNvGrpSpPr/>
          <p:nvPr/>
        </p:nvGrpSpPr>
        <p:grpSpPr>
          <a:xfrm>
            <a:off x="792480" y="4932848"/>
            <a:ext cx="5760720" cy="1084433"/>
            <a:chOff x="411480" y="2643681"/>
            <a:chExt cx="5760720" cy="442800"/>
          </a:xfrm>
        </p:grpSpPr>
        <p:sp>
          <p:nvSpPr>
            <p:cNvPr id="11" name="Rounded Rectangle 10"/>
            <p:cNvSpPr/>
            <p:nvPr/>
          </p:nvSpPr>
          <p:spPr>
            <a:xfrm>
              <a:off x="411480" y="2643681"/>
              <a:ext cx="5760720" cy="4428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Rounded Rectangle 11"/>
            <p:cNvSpPr/>
            <p:nvPr/>
          </p:nvSpPr>
          <p:spPr>
            <a:xfrm>
              <a:off x="433096" y="2665297"/>
              <a:ext cx="5717488" cy="39956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742" tIns="0" rIns="217742" bIns="0" numCol="1" spcCol="1270" anchor="ctr" anchorCtr="0">
              <a:noAutofit/>
            </a:bodyPr>
            <a:lstStyle/>
            <a:p>
              <a:pPr lvl="0" algn="l" defTabSz="666750">
                <a:lnSpc>
                  <a:spcPct val="90000"/>
                </a:lnSpc>
                <a:spcBef>
                  <a:spcPct val="0"/>
                </a:spcBef>
                <a:spcAft>
                  <a:spcPct val="35000"/>
                </a:spcAft>
              </a:pPr>
              <a:r>
                <a:rPr lang="nl-NL" sz="2400" b="1" kern="1200" dirty="0" smtClean="0"/>
                <a:t>3. QUAN ĐIỂM CỦA ĐẢNG VỀ PHÁT HUY SỨC MẠNH </a:t>
              </a:r>
              <a:r>
                <a:rPr lang="nl-NL" sz="2400" b="1" dirty="0" smtClean="0"/>
                <a:t>Đ</a:t>
              </a:r>
              <a:r>
                <a:rPr lang="nl-NL" sz="2400" b="1" kern="1200" dirty="0" smtClean="0"/>
                <a:t>ẠI ĐOÀN KẾT DÂN TỘC, </a:t>
              </a:r>
              <a:endParaRPr lang="en-US" sz="2400" kern="1200" dirty="0"/>
            </a:p>
          </p:txBody>
        </p:sp>
      </p:grpSp>
    </p:spTree>
    <p:extLst>
      <p:ext uri="{BB962C8B-B14F-4D97-AF65-F5344CB8AC3E}">
        <p14:creationId xmlns:p14="http://schemas.microsoft.com/office/powerpoint/2010/main" xmlns="" val="39638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nl-NL" b="1" dirty="0" smtClean="0">
                <a:solidFill>
                  <a:srgbClr val="FF0000"/>
                </a:solidFill>
              </a:rPr>
              <a:t>1. THỰC TRẠNG</a:t>
            </a:r>
            <a:endParaRPr lang="en-US" dirty="0">
              <a:solidFill>
                <a:srgbClr val="FF0000"/>
              </a:solidFill>
            </a:endParaRPr>
          </a:p>
        </p:txBody>
      </p:sp>
      <p:sp>
        <p:nvSpPr>
          <p:cNvPr id="5" name="Right Arrow 4"/>
          <p:cNvSpPr/>
          <p:nvPr/>
        </p:nvSpPr>
        <p:spPr>
          <a:xfrm>
            <a:off x="1074419" y="1166018"/>
            <a:ext cx="6995160" cy="4525963"/>
          </a:xfrm>
          <a:prstGeom prst="rightArrow">
            <a:avLst/>
          </a:prstGeom>
        </p:spPr>
        <p:style>
          <a:lnRef idx="0">
            <a:schemeClr val="dk1">
              <a:hueOff val="0"/>
              <a:satOff val="0"/>
              <a:lumOff val="0"/>
              <a:alphaOff val="0"/>
            </a:schemeClr>
          </a:lnRef>
          <a:fillRef idx="1">
            <a:schemeClr val="accent5">
              <a:tint val="40000"/>
              <a:hueOff val="0"/>
              <a:satOff val="0"/>
              <a:lumOff val="0"/>
              <a:alphaOff val="0"/>
            </a:schemeClr>
          </a:fillRef>
          <a:effectRef idx="0">
            <a:schemeClr val="accent5">
              <a:tint val="40000"/>
              <a:hueOff val="0"/>
              <a:satOff val="0"/>
              <a:lumOff val="0"/>
              <a:alphaOff val="0"/>
            </a:schemeClr>
          </a:effectRef>
          <a:fontRef idx="minor">
            <a:schemeClr val="dk1">
              <a:hueOff val="0"/>
              <a:satOff val="0"/>
              <a:lumOff val="0"/>
              <a:alphaOff val="0"/>
            </a:schemeClr>
          </a:fontRef>
        </p:style>
      </p:sp>
      <p:grpSp>
        <p:nvGrpSpPr>
          <p:cNvPr id="6" name="Group 5"/>
          <p:cNvGrpSpPr/>
          <p:nvPr/>
        </p:nvGrpSpPr>
        <p:grpSpPr>
          <a:xfrm>
            <a:off x="660930" y="2523806"/>
            <a:ext cx="2468880" cy="1810385"/>
            <a:chOff x="203730" y="1357788"/>
            <a:chExt cx="2468880" cy="1810385"/>
          </a:xfrm>
        </p:grpSpPr>
        <p:sp>
          <p:nvSpPr>
            <p:cNvPr id="13" name="Rounded Rectangle 12"/>
            <p:cNvSpPr/>
            <p:nvPr/>
          </p:nvSpPr>
          <p:spPr>
            <a:xfrm>
              <a:off x="203730" y="1357788"/>
              <a:ext cx="2468880" cy="1810385"/>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4" name="Rounded Rectangle 5"/>
            <p:cNvSpPr/>
            <p:nvPr/>
          </p:nvSpPr>
          <p:spPr>
            <a:xfrm>
              <a:off x="292106" y="1446164"/>
              <a:ext cx="2292128" cy="1633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nl-NL" sz="4500" i="1" kern="1200" dirty="0" smtClean="0"/>
                <a:t>Ưu điểm</a:t>
              </a:r>
              <a:endParaRPr lang="en-US" sz="4500" kern="1200" dirty="0"/>
            </a:p>
          </p:txBody>
        </p:sp>
      </p:grpSp>
      <p:grpSp>
        <p:nvGrpSpPr>
          <p:cNvPr id="7" name="Group 6"/>
          <p:cNvGrpSpPr/>
          <p:nvPr/>
        </p:nvGrpSpPr>
        <p:grpSpPr>
          <a:xfrm>
            <a:off x="3337559" y="2523806"/>
            <a:ext cx="2468880" cy="1810385"/>
            <a:chOff x="2880359" y="1357788"/>
            <a:chExt cx="2468880" cy="1810385"/>
          </a:xfrm>
        </p:grpSpPr>
        <p:sp>
          <p:nvSpPr>
            <p:cNvPr id="11" name="Rounded Rectangle 10"/>
            <p:cNvSpPr/>
            <p:nvPr/>
          </p:nvSpPr>
          <p:spPr>
            <a:xfrm>
              <a:off x="2880359" y="1357788"/>
              <a:ext cx="2468880" cy="1810385"/>
            </a:xfrm>
            <a:prstGeom prst="roundRect">
              <a:avLst/>
            </a:prstGeom>
          </p:spPr>
          <p:style>
            <a:lnRef idx="2">
              <a:schemeClr val="lt1">
                <a:hueOff val="0"/>
                <a:satOff val="0"/>
                <a:lumOff val="0"/>
                <a:alphaOff val="0"/>
              </a:schemeClr>
            </a:lnRef>
            <a:fillRef idx="1">
              <a:schemeClr val="accent5">
                <a:hueOff val="-4966938"/>
                <a:satOff val="19906"/>
                <a:lumOff val="4314"/>
                <a:alphaOff val="0"/>
              </a:schemeClr>
            </a:fillRef>
            <a:effectRef idx="0">
              <a:schemeClr val="accent5">
                <a:hueOff val="-4966938"/>
                <a:satOff val="19906"/>
                <a:lumOff val="4314"/>
                <a:alphaOff val="0"/>
              </a:schemeClr>
            </a:effectRef>
            <a:fontRef idx="minor">
              <a:schemeClr val="lt1"/>
            </a:fontRef>
          </p:style>
        </p:sp>
        <p:sp>
          <p:nvSpPr>
            <p:cNvPr id="12" name="Rounded Rectangle 7"/>
            <p:cNvSpPr/>
            <p:nvPr/>
          </p:nvSpPr>
          <p:spPr>
            <a:xfrm>
              <a:off x="2968735" y="1446164"/>
              <a:ext cx="2292128" cy="1633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nl-NL" sz="4500" i="1" kern="1200" dirty="0" smtClean="0"/>
                <a:t>Hạn chế</a:t>
              </a:r>
              <a:endParaRPr lang="en-US" sz="4500" kern="1200" dirty="0"/>
            </a:p>
          </p:txBody>
        </p:sp>
      </p:grpSp>
      <p:grpSp>
        <p:nvGrpSpPr>
          <p:cNvPr id="8" name="Group 7"/>
          <p:cNvGrpSpPr/>
          <p:nvPr/>
        </p:nvGrpSpPr>
        <p:grpSpPr>
          <a:xfrm>
            <a:off x="6014189" y="2523806"/>
            <a:ext cx="2468880" cy="1810385"/>
            <a:chOff x="5556989" y="1357788"/>
            <a:chExt cx="2468880" cy="1810385"/>
          </a:xfrm>
        </p:grpSpPr>
        <p:sp>
          <p:nvSpPr>
            <p:cNvPr id="9" name="Rounded Rectangle 8"/>
            <p:cNvSpPr/>
            <p:nvPr/>
          </p:nvSpPr>
          <p:spPr>
            <a:xfrm>
              <a:off x="5556989" y="1357788"/>
              <a:ext cx="2468880" cy="1810385"/>
            </a:xfrm>
            <a:prstGeom prst="roundRect">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10" name="Rounded Rectangle 9"/>
            <p:cNvSpPr/>
            <p:nvPr/>
          </p:nvSpPr>
          <p:spPr>
            <a:xfrm>
              <a:off x="5645365" y="1446164"/>
              <a:ext cx="2292128" cy="1633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nl-NL" sz="4500" i="1" kern="1200" dirty="0" smtClean="0"/>
                <a:t>Nguyên nhân</a:t>
              </a:r>
              <a:endParaRPr lang="en-US" sz="4500" kern="1200" dirty="0"/>
            </a:p>
          </p:txBody>
        </p:sp>
      </p:grpSp>
    </p:spTree>
    <p:extLst>
      <p:ext uri="{BB962C8B-B14F-4D97-AF65-F5344CB8AC3E}">
        <p14:creationId xmlns:p14="http://schemas.microsoft.com/office/powerpoint/2010/main" xmlns="" val="15801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nl-NL" b="1" dirty="0">
                <a:solidFill>
                  <a:srgbClr val="FF0000"/>
                </a:solidFill>
              </a:rPr>
              <a:t>2. YÊU CẦU CỦA TÌNH HÌNH </a:t>
            </a:r>
            <a:r>
              <a:rPr lang="nl-NL" b="1" dirty="0" smtClean="0">
                <a:solidFill>
                  <a:srgbClr val="FF0000"/>
                </a:solidFill>
              </a:rPr>
              <a:t>MỚI</a:t>
            </a:r>
            <a:endParaRPr lang="en-US" dirty="0">
              <a:solidFill>
                <a:srgbClr val="FF0000"/>
              </a:solidFill>
            </a:endParaRPr>
          </a:p>
        </p:txBody>
      </p:sp>
      <p:sp>
        <p:nvSpPr>
          <p:cNvPr id="3" name="Content Placeholder 2"/>
          <p:cNvSpPr>
            <a:spLocks noGrp="1"/>
          </p:cNvSpPr>
          <p:nvPr>
            <p:ph idx="1"/>
          </p:nvPr>
        </p:nvSpPr>
        <p:spPr/>
        <p:txBody>
          <a:bodyPr>
            <a:normAutofit/>
          </a:bodyPr>
          <a:lstStyle/>
          <a:p>
            <a:pPr marL="0" indent="0" algn="just">
              <a:buNone/>
            </a:pPr>
            <a:r>
              <a:rPr lang="nl-NL" sz="4000" dirty="0" smtClean="0"/>
              <a:t>	Thật </a:t>
            </a:r>
            <a:r>
              <a:rPr lang="nl-NL" sz="4000" dirty="0"/>
              <a:t>sự phát huy sức mạnh của khối đại đoàn kết dân tộc, tập hợp trong Mặt trận tổ quốc Việt Nam để xây dựng, bảo vệ tổ quốc Việt Nam trong thời kỳ đổi mới, mở cửa, hội nhập.</a:t>
            </a:r>
            <a:endParaRPr lang="en-US" sz="4000" dirty="0"/>
          </a:p>
          <a:p>
            <a:pPr marL="0" indent="0" algn="just">
              <a:buNone/>
            </a:pPr>
            <a:endParaRPr lang="en-US" sz="4000" dirty="0"/>
          </a:p>
        </p:txBody>
      </p:sp>
    </p:spTree>
    <p:extLst>
      <p:ext uri="{BB962C8B-B14F-4D97-AF65-F5344CB8AC3E}">
        <p14:creationId xmlns:p14="http://schemas.microsoft.com/office/powerpoint/2010/main" xmlns="" val="626122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nl-NL" sz="2800" b="1" dirty="0">
                <a:solidFill>
                  <a:srgbClr val="FF0000"/>
                </a:solidFill>
              </a:rPr>
              <a:t>3. QUAN ĐIỂM CỦA ĐẢNG VỀ PHÁT HUY SỨC MẠNH </a:t>
            </a:r>
            <a:r>
              <a:rPr lang="nl-NL" sz="2800" b="1" dirty="0" smtClean="0">
                <a:solidFill>
                  <a:srgbClr val="FF0000"/>
                </a:solidFill>
              </a:rPr>
              <a:t>Đ</a:t>
            </a:r>
            <a:r>
              <a:rPr lang="nl-NL" sz="2800" b="1" dirty="0">
                <a:solidFill>
                  <a:srgbClr val="FF0000"/>
                </a:solidFill>
              </a:rPr>
              <a:t>ẠI ĐOÀN KẾT DÂN </a:t>
            </a:r>
            <a:r>
              <a:rPr lang="nl-NL" sz="2800" b="1" dirty="0" smtClean="0">
                <a:solidFill>
                  <a:srgbClr val="FF0000"/>
                </a:solidFill>
              </a:rPr>
              <a:t>TỘC</a:t>
            </a:r>
            <a:endParaRPr lang="en-US" sz="2800" dirty="0">
              <a:solidFill>
                <a:srgbClr val="FF0000"/>
              </a:solidFill>
            </a:endParaRPr>
          </a:p>
        </p:txBody>
      </p:sp>
      <p:sp>
        <p:nvSpPr>
          <p:cNvPr id="3" name="Content Placeholder 2"/>
          <p:cNvSpPr>
            <a:spLocks noGrp="1"/>
          </p:cNvSpPr>
          <p:nvPr>
            <p:ph idx="1"/>
          </p:nvPr>
        </p:nvSpPr>
        <p:spPr>
          <a:xfrm>
            <a:off x="381000" y="1371600"/>
            <a:ext cx="8458200" cy="4525963"/>
          </a:xfrm>
        </p:spPr>
        <p:txBody>
          <a:bodyPr>
            <a:noAutofit/>
          </a:bodyPr>
          <a:lstStyle/>
          <a:p>
            <a:pPr lvl="0"/>
            <a:r>
              <a:rPr lang="nl-NL" sz="2200" dirty="0"/>
              <a:t>Đại đoàn kết toàn dân là đường lối chiến lược của cách mạng Việt Nam.</a:t>
            </a:r>
            <a:endParaRPr lang="en-US" sz="2200" dirty="0"/>
          </a:p>
          <a:p>
            <a:pPr lvl="0"/>
            <a:r>
              <a:rPr lang="nl-NL" sz="2200" dirty="0"/>
              <a:t>Lấy mục tiêu xây dựng một nước Việt Nam hòa bình, độc lập, thống nhất, toàn vẹn lãnh thổ… làm điểm tương đồng.</a:t>
            </a:r>
            <a:endParaRPr lang="en-US" sz="2200" dirty="0"/>
          </a:p>
          <a:p>
            <a:pPr lvl="0"/>
            <a:r>
              <a:rPr lang="nl-NL" sz="2200" dirty="0"/>
              <a:t>Đại đoàn kết phải dựa trên cơ sở giải quyết hài hòa quan hệ lợi ích giữa các thành viên trong xã hội.</a:t>
            </a:r>
            <a:endParaRPr lang="en-US" sz="2200" dirty="0"/>
          </a:p>
          <a:p>
            <a:pPr lvl="0"/>
            <a:r>
              <a:rPr lang="nl-NL" sz="2200" dirty="0"/>
              <a:t>Tiếp tục đổi mới, hoàn thiện các chính sách cụ thể đối với các giai cấp, tầng lớp trong xã hội; các giới, các dân tộc anh em trong cộng đồng quốc gia dân tộc Việt Nam, các tôn giáo và tín ngưỡng.</a:t>
            </a:r>
            <a:endParaRPr lang="en-US" sz="2200" dirty="0"/>
          </a:p>
          <a:p>
            <a:pPr lvl="0"/>
            <a:r>
              <a:rPr lang="nl-NL" sz="2200" dirty="0"/>
              <a:t>Mặt trận Tổ quốc và các đoàn thể nhân dân tiếp tục tăng cường tổ chức, đổi mới nội dung, phương thức hoạt động, phát huy vai trò nòng cốt, tập hợp, đoàn kết nhân dân thực hiện dân chủ, giám sát và phản biện xã hội, tham gia xây dựng Đảng, Nhà nước</a:t>
            </a:r>
            <a:r>
              <a:rPr lang="nl-NL" sz="2200" dirty="0" smtClean="0"/>
              <a:t>…</a:t>
            </a:r>
            <a:endParaRPr lang="en-US" sz="2200" dirty="0"/>
          </a:p>
        </p:txBody>
      </p:sp>
    </p:spTree>
    <p:extLst>
      <p:ext uri="{BB962C8B-B14F-4D97-AF65-F5344CB8AC3E}">
        <p14:creationId xmlns:p14="http://schemas.microsoft.com/office/powerpoint/2010/main" xmlns="" val="237911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84805344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 4"/>
          <p:cNvGrpSpPr/>
          <p:nvPr/>
        </p:nvGrpSpPr>
        <p:grpSpPr>
          <a:xfrm>
            <a:off x="457200" y="685800"/>
            <a:ext cx="8229600" cy="1668779"/>
            <a:chOff x="0" y="0"/>
            <a:chExt cx="8229600" cy="1357788"/>
          </a:xfrm>
        </p:grpSpPr>
        <p:sp>
          <p:nvSpPr>
            <p:cNvPr id="13" name="Rectangle 12"/>
            <p:cNvSpPr/>
            <p:nvPr/>
          </p:nvSpPr>
          <p:spPr>
            <a:xfrm>
              <a:off x="0" y="0"/>
              <a:ext cx="8229600" cy="1357788"/>
            </a:xfrm>
            <a:prstGeom prst="rect">
              <a:avLst/>
            </a:prstGeom>
          </p:spPr>
          <p:style>
            <a:lnRef idx="0">
              <a:schemeClr val="dk1">
                <a:hueOff val="0"/>
                <a:satOff val="0"/>
                <a:lumOff val="0"/>
                <a:alphaOff val="0"/>
              </a:schemeClr>
            </a:lnRef>
            <a:fillRef idx="1">
              <a:schemeClr val="accent5">
                <a:shade val="90000"/>
                <a:hueOff val="0"/>
                <a:satOff val="0"/>
                <a:lumOff val="0"/>
                <a:alphaOff val="0"/>
              </a:schemeClr>
            </a:fillRef>
            <a:effectRef idx="0">
              <a:schemeClr val="accent5">
                <a:shade val="90000"/>
                <a:hueOff val="0"/>
                <a:satOff val="0"/>
                <a:lumOff val="0"/>
                <a:alphaOff val="0"/>
              </a:schemeClr>
            </a:effectRef>
            <a:fontRef idx="minor">
              <a:schemeClr val="lt1">
                <a:hueOff val="0"/>
                <a:satOff val="0"/>
                <a:lumOff val="0"/>
                <a:alphaOff val="0"/>
              </a:schemeClr>
            </a:fontRef>
          </p:style>
        </p:sp>
        <p:sp>
          <p:nvSpPr>
            <p:cNvPr id="14" name="Rectangle 13"/>
            <p:cNvSpPr/>
            <p:nvPr/>
          </p:nvSpPr>
          <p:spPr>
            <a:xfrm>
              <a:off x="0" y="0"/>
              <a:ext cx="8229600" cy="1357788"/>
            </a:xfrm>
            <a:prstGeom prst="rect">
              <a:avLst/>
            </a:prstGeom>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236220" tIns="236220" rIns="236220" bIns="236220" numCol="1" spcCol="1270" anchor="ctr" anchorCtr="0">
              <a:noAutofit/>
            </a:bodyPr>
            <a:lstStyle/>
            <a:p>
              <a:pPr lvl="0" algn="ctr" defTabSz="2755900">
                <a:lnSpc>
                  <a:spcPct val="90000"/>
                </a:lnSpc>
                <a:spcBef>
                  <a:spcPct val="0"/>
                </a:spcBef>
                <a:spcAft>
                  <a:spcPct val="35000"/>
                </a:spcAft>
              </a:pPr>
              <a:r>
                <a:rPr lang="en-US" sz="6200" b="1" kern="1200" dirty="0" smtClean="0"/>
                <a:t>NỘI DUNG</a:t>
              </a:r>
              <a:endParaRPr lang="en-US" sz="6200" kern="1200" dirty="0"/>
            </a:p>
          </p:txBody>
        </p:sp>
      </p:grpSp>
      <p:grpSp>
        <p:nvGrpSpPr>
          <p:cNvPr id="6" name="Group 5"/>
          <p:cNvGrpSpPr/>
          <p:nvPr/>
        </p:nvGrpSpPr>
        <p:grpSpPr>
          <a:xfrm>
            <a:off x="457201" y="2354579"/>
            <a:ext cx="2819400" cy="3504437"/>
            <a:chOff x="0" y="1357788"/>
            <a:chExt cx="4114799" cy="2851356"/>
          </a:xfrm>
        </p:grpSpPr>
        <p:sp>
          <p:nvSpPr>
            <p:cNvPr id="11" name="Rectangle 10"/>
            <p:cNvSpPr/>
            <p:nvPr/>
          </p:nvSpPr>
          <p:spPr>
            <a:xfrm>
              <a:off x="0" y="1357788"/>
              <a:ext cx="4114799" cy="2851356"/>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2" name="Rectangle 11"/>
            <p:cNvSpPr/>
            <p:nvPr/>
          </p:nvSpPr>
          <p:spPr>
            <a:xfrm>
              <a:off x="0" y="1357788"/>
              <a:ext cx="4114799" cy="28513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nl-NL" sz="3200" b="1" kern="1200" dirty="0" smtClean="0"/>
                <a:t>I. VỊ TRÍ, TẦM QUAN TRỌNG CỦA ĐẠI ĐOÀN KẾT TRONG TƯ TƯỞNG HỒ CHÍ MINH</a:t>
              </a:r>
              <a:endParaRPr lang="en-US" sz="3200" kern="1200" dirty="0"/>
            </a:p>
          </p:txBody>
        </p:sp>
      </p:grpSp>
      <p:grpSp>
        <p:nvGrpSpPr>
          <p:cNvPr id="7" name="Group 6"/>
          <p:cNvGrpSpPr/>
          <p:nvPr/>
        </p:nvGrpSpPr>
        <p:grpSpPr>
          <a:xfrm>
            <a:off x="3276601" y="2354579"/>
            <a:ext cx="2819400" cy="3504437"/>
            <a:chOff x="4114800" y="1357788"/>
            <a:chExt cx="4114799" cy="2851356"/>
          </a:xfrm>
        </p:grpSpPr>
        <p:sp>
          <p:nvSpPr>
            <p:cNvPr id="9" name="Rectangle 8"/>
            <p:cNvSpPr/>
            <p:nvPr/>
          </p:nvSpPr>
          <p:spPr>
            <a:xfrm>
              <a:off x="4114800" y="1357788"/>
              <a:ext cx="4114799" cy="2851356"/>
            </a:xfrm>
            <a:prstGeom prst="rect">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10" name="Rectangle 9"/>
            <p:cNvSpPr/>
            <p:nvPr/>
          </p:nvSpPr>
          <p:spPr>
            <a:xfrm>
              <a:off x="4114800" y="1357788"/>
              <a:ext cx="4114799" cy="28513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nl-NL" sz="3200" b="1" kern="1200" dirty="0" smtClean="0"/>
                <a:t>II. QUAN ĐIỂM CƠ BẢN TRONG TƯ TƯỞNG HỒ CHÍ MINH VỀ ĐẠI ĐOÀN KẾT</a:t>
              </a:r>
              <a:endParaRPr lang="en-US" sz="3200" kern="1200" dirty="0"/>
            </a:p>
          </p:txBody>
        </p:sp>
      </p:grpSp>
      <p:sp>
        <p:nvSpPr>
          <p:cNvPr id="8" name="Rectangle 7"/>
          <p:cNvSpPr/>
          <p:nvPr/>
        </p:nvSpPr>
        <p:spPr>
          <a:xfrm>
            <a:off x="457200" y="5859017"/>
            <a:ext cx="8229600" cy="389382"/>
          </a:xfrm>
          <a:prstGeom prst="rect">
            <a:avLst/>
          </a:prstGeom>
        </p:spPr>
        <p:style>
          <a:lnRef idx="0">
            <a:schemeClr val="dk1">
              <a:hueOff val="0"/>
              <a:satOff val="0"/>
              <a:lumOff val="0"/>
              <a:alphaOff val="0"/>
            </a:schemeClr>
          </a:lnRef>
          <a:fillRef idx="1">
            <a:schemeClr val="accent5">
              <a:shade val="90000"/>
              <a:hueOff val="0"/>
              <a:satOff val="0"/>
              <a:lumOff val="0"/>
              <a:alphaOff val="0"/>
            </a:schemeClr>
          </a:fillRef>
          <a:effectRef idx="0">
            <a:schemeClr val="accent5">
              <a:shade val="90000"/>
              <a:hueOff val="0"/>
              <a:satOff val="0"/>
              <a:lumOff val="0"/>
              <a:alphaOff val="0"/>
            </a:schemeClr>
          </a:effectRef>
          <a:fontRef idx="minor">
            <a:schemeClr val="lt1">
              <a:hueOff val="0"/>
              <a:satOff val="0"/>
              <a:lumOff val="0"/>
              <a:alphaOff val="0"/>
            </a:schemeClr>
          </a:fontRef>
        </p:style>
      </p:sp>
      <p:grpSp>
        <p:nvGrpSpPr>
          <p:cNvPr id="17" name="Group 16"/>
          <p:cNvGrpSpPr/>
          <p:nvPr/>
        </p:nvGrpSpPr>
        <p:grpSpPr>
          <a:xfrm>
            <a:off x="6096001" y="2333797"/>
            <a:ext cx="2590799" cy="3504437"/>
            <a:chOff x="0" y="1357788"/>
            <a:chExt cx="4114799" cy="2851356"/>
          </a:xfrm>
        </p:grpSpPr>
        <p:sp>
          <p:nvSpPr>
            <p:cNvPr id="18" name="Rectangle 17"/>
            <p:cNvSpPr/>
            <p:nvPr/>
          </p:nvSpPr>
          <p:spPr>
            <a:xfrm>
              <a:off x="0" y="1357788"/>
              <a:ext cx="4114799" cy="2851356"/>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9" name="Rectangle 18"/>
            <p:cNvSpPr/>
            <p:nvPr/>
          </p:nvSpPr>
          <p:spPr>
            <a:xfrm>
              <a:off x="0" y="1357788"/>
              <a:ext cx="4114799" cy="28513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200" b="1" dirty="0" smtClean="0">
                  <a:solidFill>
                    <a:schemeClr val="bg1"/>
                  </a:solidFill>
                </a:rPr>
                <a:t>III. </a:t>
              </a:r>
              <a:r>
                <a:rPr lang="nl-NL" sz="3200" b="1" dirty="0" smtClean="0">
                  <a:solidFill>
                    <a:schemeClr val="bg1"/>
                  </a:solidFill>
                </a:rPr>
                <a:t>VẬN DỤNG TƯ TƯỞNG HỒ CHÍ MINH VỀ ĐẠI ĐOÀN KẾT TRONG GIAI ĐOẠN HIỆN NAY</a:t>
              </a:r>
              <a:endParaRPr lang="en-US" sz="3200" kern="1200" dirty="0">
                <a:solidFill>
                  <a:schemeClr val="bg1"/>
                </a:solidFill>
              </a:endParaRPr>
            </a:p>
          </p:txBody>
        </p:sp>
      </p:grpSp>
    </p:spTree>
    <p:extLst>
      <p:ext uri="{BB962C8B-B14F-4D97-AF65-F5344CB8AC3E}">
        <p14:creationId xmlns:p14="http://schemas.microsoft.com/office/powerpoint/2010/main" xmlns="" val="3991470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anim calcmode="lin" valueType="num">
                                      <p:cBhvr>
                                        <p:cTn id="22" dur="1000" fill="hold"/>
                                        <p:tgtEl>
                                          <p:spTgt spid="17"/>
                                        </p:tgtEl>
                                        <p:attrNameLst>
                                          <p:attrName>ppt_x</p:attrName>
                                        </p:attrNameLst>
                                      </p:cBhvr>
                                      <p:tavLst>
                                        <p:tav tm="0">
                                          <p:val>
                                            <p:strVal val="#ppt_x"/>
                                          </p:val>
                                        </p:tav>
                                        <p:tav tm="100000">
                                          <p:val>
                                            <p:strVal val="#ppt_x"/>
                                          </p:val>
                                        </p:tav>
                                      </p:tavLst>
                                    </p:anim>
                                    <p:anim calcmode="lin" valueType="num">
                                      <p:cBhvr>
                                        <p:cTn id="2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3200" b="1" dirty="0" smtClean="0">
                <a:solidFill>
                  <a:srgbClr val="7030A0"/>
                </a:solidFill>
              </a:rPr>
              <a:t>I. </a:t>
            </a:r>
            <a:r>
              <a:rPr lang="nl-NL" sz="3200" b="1" dirty="0" smtClean="0">
                <a:solidFill>
                  <a:srgbClr val="7030A0"/>
                </a:solidFill>
              </a:rPr>
              <a:t>VỊ TRÍ, TẦM QUAN TRỌNG CỦA ĐẠI ĐOÀN KẾT TRONG TƯ TƯỞNG HỒ CHÍ MINH</a:t>
            </a:r>
            <a:endParaRPr lang="en-US" sz="3200" b="1" dirty="0">
              <a:solidFill>
                <a:srgbClr val="7030A0"/>
              </a:solidFill>
            </a:endParaRPr>
          </a:p>
        </p:txBody>
      </p:sp>
      <p:graphicFrame>
        <p:nvGraphicFramePr>
          <p:cNvPr id="4" name="Diagram 3"/>
          <p:cNvGraphicFramePr/>
          <p:nvPr>
            <p:extLst>
              <p:ext uri="{D42A27DB-BD31-4B8C-83A1-F6EECF244321}">
                <p14:modId xmlns:p14="http://schemas.microsoft.com/office/powerpoint/2010/main" xmlns="" val="1531088753"/>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sosceles Triangle 4"/>
          <p:cNvSpPr/>
          <p:nvPr/>
        </p:nvSpPr>
        <p:spPr>
          <a:xfrm>
            <a:off x="381000" y="1447800"/>
            <a:ext cx="4719484" cy="5029200"/>
          </a:xfrm>
          <a:prstGeom prst="triangl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nvGrpSpPr>
          <p:cNvPr id="6" name="Group 5"/>
          <p:cNvGrpSpPr/>
          <p:nvPr/>
        </p:nvGrpSpPr>
        <p:grpSpPr>
          <a:xfrm>
            <a:off x="1981200" y="1676400"/>
            <a:ext cx="6629400" cy="1312985"/>
            <a:chOff x="2743199" y="408582"/>
            <a:chExt cx="2641600" cy="962025"/>
          </a:xfrm>
        </p:grpSpPr>
        <p:sp>
          <p:nvSpPr>
            <p:cNvPr id="13" name="Rounded Rectangle 12"/>
            <p:cNvSpPr/>
            <p:nvPr/>
          </p:nvSpPr>
          <p:spPr>
            <a:xfrm>
              <a:off x="2743199" y="408582"/>
              <a:ext cx="2641600" cy="962025"/>
            </a:xfrm>
            <a:prstGeom prst="roundRect">
              <a:avLst/>
            </a:prstGeom>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5"/>
            <p:cNvSpPr/>
            <p:nvPr/>
          </p:nvSpPr>
          <p:spPr>
            <a:xfrm>
              <a:off x="2790161" y="455544"/>
              <a:ext cx="254767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nl-NL" sz="2000" b="1" kern="1200" dirty="0" smtClean="0">
                  <a:solidFill>
                    <a:srgbClr val="FF0000"/>
                  </a:solidFill>
                </a:rPr>
                <a:t>3. ĐẠI ĐOÀN KẾT LÀ CHIẾN LƯỢC LIÊN QUAN TỚI THÀNH BẠI CỦA CÁCH MẠNG, TỒN VONG CỦA TỔ QUỐC, DÂN TỘC</a:t>
              </a:r>
              <a:endParaRPr lang="en-US" sz="2000" kern="1200" dirty="0">
                <a:solidFill>
                  <a:srgbClr val="FF0000"/>
                </a:solidFill>
              </a:endParaRPr>
            </a:p>
          </p:txBody>
        </p:sp>
      </p:grpSp>
      <p:grpSp>
        <p:nvGrpSpPr>
          <p:cNvPr id="7" name="Group 6"/>
          <p:cNvGrpSpPr/>
          <p:nvPr/>
        </p:nvGrpSpPr>
        <p:grpSpPr>
          <a:xfrm>
            <a:off x="1981200" y="3153508"/>
            <a:ext cx="6629400" cy="1312985"/>
            <a:chOff x="2743199" y="1490860"/>
            <a:chExt cx="2641600" cy="962025"/>
          </a:xfrm>
        </p:grpSpPr>
        <p:sp>
          <p:nvSpPr>
            <p:cNvPr id="11" name="Rounded Rectangle 10"/>
            <p:cNvSpPr/>
            <p:nvPr/>
          </p:nvSpPr>
          <p:spPr>
            <a:xfrm>
              <a:off x="2743199" y="1490860"/>
              <a:ext cx="2641600" cy="962025"/>
            </a:xfrm>
            <a:prstGeom prst="roundRect">
              <a:avLst/>
            </a:prstGeom>
          </p:spPr>
          <p:style>
            <a:lnRef idx="2">
              <a:schemeClr val="accent5">
                <a:hueOff val="-4966938"/>
                <a:satOff val="19906"/>
                <a:lumOff val="431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ounded Rectangle 7"/>
            <p:cNvSpPr/>
            <p:nvPr/>
          </p:nvSpPr>
          <p:spPr>
            <a:xfrm>
              <a:off x="2790161" y="1537822"/>
              <a:ext cx="254767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nl-NL" sz="2000" b="1" kern="1200" dirty="0" smtClean="0">
                  <a:solidFill>
                    <a:srgbClr val="FF0000"/>
                  </a:solidFill>
                </a:rPr>
                <a:t>2. ĐẠI ĐOÀN KẾT THỰC CHẤT LÀ KHOA HỌC VÀ NGHỆ THUẬT XỬ LÝ CÁC MỐI QUAN HỆ NHẰM TẠO RA SỨC MẠNH CỦA LỰC LƯỢNG CÁCH MẠNG TOÀN DÂN</a:t>
              </a:r>
              <a:endParaRPr lang="en-US" sz="2000" kern="1200" dirty="0">
                <a:solidFill>
                  <a:srgbClr val="FF0000"/>
                </a:solidFill>
              </a:endParaRPr>
            </a:p>
          </p:txBody>
        </p:sp>
      </p:grpSp>
      <p:grpSp>
        <p:nvGrpSpPr>
          <p:cNvPr id="8" name="Group 7"/>
          <p:cNvGrpSpPr/>
          <p:nvPr/>
        </p:nvGrpSpPr>
        <p:grpSpPr>
          <a:xfrm>
            <a:off x="1981200" y="4630615"/>
            <a:ext cx="6629400" cy="1312985"/>
            <a:chOff x="2743199" y="2573139"/>
            <a:chExt cx="2641600" cy="962025"/>
          </a:xfrm>
        </p:grpSpPr>
        <p:sp>
          <p:nvSpPr>
            <p:cNvPr id="9" name="Rounded Rectangle 8"/>
            <p:cNvSpPr/>
            <p:nvPr/>
          </p:nvSpPr>
          <p:spPr>
            <a:xfrm>
              <a:off x="2743199" y="2573139"/>
              <a:ext cx="2641600" cy="962025"/>
            </a:xfrm>
            <a:prstGeom prst="roundRect">
              <a:avLst/>
            </a:prstGeom>
          </p:spPr>
          <p:style>
            <a:lnRef idx="2">
              <a:schemeClr val="accent5">
                <a:hueOff val="-9933876"/>
                <a:satOff val="39811"/>
                <a:lumOff val="8628"/>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ounded Rectangle 9"/>
            <p:cNvSpPr/>
            <p:nvPr/>
          </p:nvSpPr>
          <p:spPr>
            <a:xfrm>
              <a:off x="2790161" y="2620101"/>
              <a:ext cx="254767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nl-NL" sz="2000" b="1" kern="1200" dirty="0" smtClean="0">
                  <a:solidFill>
                    <a:srgbClr val="FF0000"/>
                  </a:solidFill>
                </a:rPr>
                <a:t>1. ĐẠI ĐOÀN KẾT LÀ ĐƯỜNG LỐI NHẰM TẬP HỢP, XÂY DỰNG LỰC LƯỢNG CÁCH MẠNG, TẠO RA ĐỘNG LỰC CHO CÁCH MẠNG VIỆT NAM</a:t>
              </a:r>
              <a:endParaRPr lang="en-US" sz="2000" kern="1200" dirty="0">
                <a:solidFill>
                  <a:srgbClr val="FF0000"/>
                </a:solidFill>
              </a:endParaRPr>
            </a:p>
          </p:txBody>
        </p:sp>
      </p:grpSp>
    </p:spTree>
    <p:extLst>
      <p:ext uri="{BB962C8B-B14F-4D97-AF65-F5344CB8AC3E}">
        <p14:creationId xmlns:p14="http://schemas.microsoft.com/office/powerpoint/2010/main" xmlns="" val="55193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57200" y="228602"/>
            <a:ext cx="8229599" cy="1248890"/>
            <a:chOff x="2135935" y="-652220"/>
            <a:chExt cx="2641600" cy="962025"/>
          </a:xfrm>
        </p:grpSpPr>
        <p:sp>
          <p:nvSpPr>
            <p:cNvPr id="5" name="Rounded Rectangle 4"/>
            <p:cNvSpPr/>
            <p:nvPr/>
          </p:nvSpPr>
          <p:spPr>
            <a:xfrm>
              <a:off x="2135935" y="-652220"/>
              <a:ext cx="2641600" cy="962025"/>
            </a:xfrm>
            <a:prstGeom prst="roundRect">
              <a:avLst/>
            </a:prstGeom>
          </p:spPr>
          <p:style>
            <a:lnRef idx="2">
              <a:schemeClr val="accent5">
                <a:hueOff val="-9933876"/>
                <a:satOff val="39811"/>
                <a:lumOff val="8628"/>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 name="Rounded Rectangle 9"/>
            <p:cNvSpPr/>
            <p:nvPr/>
          </p:nvSpPr>
          <p:spPr>
            <a:xfrm>
              <a:off x="2182897" y="-605258"/>
              <a:ext cx="254767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nl-NL" sz="2400" b="1" kern="1200" dirty="0" smtClean="0">
                  <a:solidFill>
                    <a:srgbClr val="FF0000"/>
                  </a:solidFill>
                </a:rPr>
                <a:t>1. ĐẠI ĐOÀN KẾT LÀ ĐƯỜNG LỐI NHẰM TẬP HỢP, XÂY DỰNG LỰC LƯỢNG CÁCH MẠNG, TẠO RA ĐỘNG LỰC CHO             CÁCH MẠNG VIỆT NAM</a:t>
              </a:r>
              <a:endParaRPr lang="en-US" sz="2400" kern="1200" dirty="0">
                <a:solidFill>
                  <a:srgbClr val="FF0000"/>
                </a:solidFill>
              </a:endParaRPr>
            </a:p>
          </p:txBody>
        </p:sp>
      </p:grpSp>
      <p:sp>
        <p:nvSpPr>
          <p:cNvPr id="8" name="L-Shape 7"/>
          <p:cNvSpPr/>
          <p:nvPr/>
        </p:nvSpPr>
        <p:spPr>
          <a:xfrm rot="5400000">
            <a:off x="927629" y="3070947"/>
            <a:ext cx="1620944" cy="2561803"/>
          </a:xfrm>
          <a:prstGeom prst="corner">
            <a:avLst>
              <a:gd name="adj1" fmla="val 16120"/>
              <a:gd name="adj2" fmla="val 16110"/>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nvGrpSpPr>
          <p:cNvPr id="9" name="Group 8"/>
          <p:cNvGrpSpPr/>
          <p:nvPr/>
        </p:nvGrpSpPr>
        <p:grpSpPr>
          <a:xfrm>
            <a:off x="711326" y="3809127"/>
            <a:ext cx="2312810" cy="2134473"/>
            <a:chOff x="190544" y="1894416"/>
            <a:chExt cx="1711813" cy="1500505"/>
          </a:xfrm>
        </p:grpSpPr>
        <p:sp>
          <p:nvSpPr>
            <p:cNvPr id="20" name="Rectangle 19"/>
            <p:cNvSpPr/>
            <p:nvPr/>
          </p:nvSpPr>
          <p:spPr>
            <a:xfrm>
              <a:off x="190544" y="1894416"/>
              <a:ext cx="1711813" cy="150050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1" name="Rectangle 20"/>
            <p:cNvSpPr/>
            <p:nvPr/>
          </p:nvSpPr>
          <p:spPr>
            <a:xfrm>
              <a:off x="190544" y="1894416"/>
              <a:ext cx="1711813" cy="150050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a:lnSpc>
                  <a:spcPct val="90000"/>
                </a:lnSpc>
                <a:spcBef>
                  <a:spcPct val="0"/>
                </a:spcBef>
                <a:spcAft>
                  <a:spcPct val="35000"/>
                </a:spcAft>
              </a:pPr>
              <a:r>
                <a:rPr lang="nl-NL" sz="2400" kern="1200" dirty="0" smtClean="0"/>
                <a:t>Lực lượng cách mạng bao gồm lực lượng cách mạng ở trong nước và lực lượng cách mạng trên thế giới. </a:t>
              </a:r>
              <a:endParaRPr lang="en-US" sz="2400" kern="1200" dirty="0"/>
            </a:p>
          </p:txBody>
        </p:sp>
      </p:grpSp>
      <p:sp>
        <p:nvSpPr>
          <p:cNvPr id="10" name="Isosceles Triangle 9"/>
          <p:cNvSpPr/>
          <p:nvPr/>
        </p:nvSpPr>
        <p:spPr>
          <a:xfrm>
            <a:off x="2587757" y="2804669"/>
            <a:ext cx="436378" cy="459444"/>
          </a:xfrm>
          <a:prstGeom prst="triangle">
            <a:avLst>
              <a:gd name="adj" fmla="val 100000"/>
            </a:avLst>
          </a:prstGeom>
        </p:spPr>
        <p:style>
          <a:lnRef idx="2">
            <a:schemeClr val="accent5">
              <a:hueOff val="-2483469"/>
              <a:satOff val="9953"/>
              <a:lumOff val="2157"/>
              <a:alphaOff val="0"/>
            </a:schemeClr>
          </a:lnRef>
          <a:fillRef idx="1">
            <a:schemeClr val="accent5">
              <a:hueOff val="-2483469"/>
              <a:satOff val="9953"/>
              <a:lumOff val="2157"/>
              <a:alphaOff val="0"/>
            </a:schemeClr>
          </a:fillRef>
          <a:effectRef idx="0">
            <a:schemeClr val="accent5">
              <a:hueOff val="-2483469"/>
              <a:satOff val="9953"/>
              <a:lumOff val="2157"/>
              <a:alphaOff val="0"/>
            </a:schemeClr>
          </a:effectRef>
          <a:fontRef idx="minor">
            <a:schemeClr val="lt1"/>
          </a:fontRef>
        </p:style>
      </p:sp>
      <p:sp>
        <p:nvSpPr>
          <p:cNvPr id="11" name="L-Shape 10"/>
          <p:cNvSpPr/>
          <p:nvPr/>
        </p:nvSpPr>
        <p:spPr>
          <a:xfrm rot="5400000">
            <a:off x="3758960" y="2333298"/>
            <a:ext cx="1620944" cy="2561803"/>
          </a:xfrm>
          <a:prstGeom prst="corner">
            <a:avLst>
              <a:gd name="adj1" fmla="val 16120"/>
              <a:gd name="adj2" fmla="val 16110"/>
            </a:avLst>
          </a:prstGeom>
        </p:spPr>
        <p:style>
          <a:lnRef idx="2">
            <a:schemeClr val="accent5">
              <a:hueOff val="-4966938"/>
              <a:satOff val="19906"/>
              <a:lumOff val="4314"/>
              <a:alphaOff val="0"/>
            </a:schemeClr>
          </a:lnRef>
          <a:fillRef idx="1">
            <a:schemeClr val="accent5">
              <a:hueOff val="-4966938"/>
              <a:satOff val="19906"/>
              <a:lumOff val="4314"/>
              <a:alphaOff val="0"/>
            </a:schemeClr>
          </a:fillRef>
          <a:effectRef idx="0">
            <a:schemeClr val="accent5">
              <a:hueOff val="-4966938"/>
              <a:satOff val="19906"/>
              <a:lumOff val="4314"/>
              <a:alphaOff val="0"/>
            </a:schemeClr>
          </a:effectRef>
          <a:fontRef idx="minor">
            <a:schemeClr val="lt1"/>
          </a:fontRef>
        </p:style>
      </p:sp>
      <p:grpSp>
        <p:nvGrpSpPr>
          <p:cNvPr id="12" name="Group 11"/>
          <p:cNvGrpSpPr/>
          <p:nvPr/>
        </p:nvGrpSpPr>
        <p:grpSpPr>
          <a:xfrm>
            <a:off x="3542658" y="3071479"/>
            <a:ext cx="2312810" cy="2134473"/>
            <a:chOff x="2286138" y="1375860"/>
            <a:chExt cx="1711813" cy="1500505"/>
          </a:xfrm>
        </p:grpSpPr>
        <p:sp>
          <p:nvSpPr>
            <p:cNvPr id="18" name="Rectangle 17"/>
            <p:cNvSpPr/>
            <p:nvPr/>
          </p:nvSpPr>
          <p:spPr>
            <a:xfrm>
              <a:off x="2286138" y="1375860"/>
              <a:ext cx="1711813" cy="150050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9" name="Rectangle 18"/>
            <p:cNvSpPr/>
            <p:nvPr/>
          </p:nvSpPr>
          <p:spPr>
            <a:xfrm>
              <a:off x="2286138" y="1375860"/>
              <a:ext cx="1711813" cy="150050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a:lnSpc>
                  <a:spcPct val="90000"/>
                </a:lnSpc>
                <a:spcBef>
                  <a:spcPct val="0"/>
                </a:spcBef>
                <a:spcAft>
                  <a:spcPct val="35000"/>
                </a:spcAft>
              </a:pPr>
              <a:r>
                <a:rPr lang="nl-NL" sz="2400" kern="1200" dirty="0" smtClean="0"/>
                <a:t>Muốn có lực lượng cách mạng phải thực hiện đại đoàn kết về giai cấp và dân tộc để đồng thời thực hiện đại đoàn kết quốc tế </a:t>
              </a:r>
              <a:endParaRPr lang="en-US" sz="2400" kern="1200" dirty="0"/>
            </a:p>
          </p:txBody>
        </p:sp>
      </p:grpSp>
      <p:sp>
        <p:nvSpPr>
          <p:cNvPr id="13" name="Isosceles Triangle 12"/>
          <p:cNvSpPr/>
          <p:nvPr/>
        </p:nvSpPr>
        <p:spPr>
          <a:xfrm>
            <a:off x="5419089" y="2067021"/>
            <a:ext cx="436378" cy="459444"/>
          </a:xfrm>
          <a:prstGeom prst="triangle">
            <a:avLst>
              <a:gd name="adj" fmla="val 100000"/>
            </a:avLst>
          </a:prstGeom>
        </p:spPr>
        <p:style>
          <a:lnRef idx="2">
            <a:schemeClr val="accent5">
              <a:hueOff val="-7450407"/>
              <a:satOff val="29858"/>
              <a:lumOff val="6471"/>
              <a:alphaOff val="0"/>
            </a:schemeClr>
          </a:lnRef>
          <a:fillRef idx="1">
            <a:schemeClr val="accent5">
              <a:hueOff val="-7450407"/>
              <a:satOff val="29858"/>
              <a:lumOff val="6471"/>
              <a:alphaOff val="0"/>
            </a:schemeClr>
          </a:fillRef>
          <a:effectRef idx="0">
            <a:schemeClr val="accent5">
              <a:hueOff val="-7450407"/>
              <a:satOff val="29858"/>
              <a:lumOff val="6471"/>
              <a:alphaOff val="0"/>
            </a:schemeClr>
          </a:effectRef>
          <a:fontRef idx="minor">
            <a:schemeClr val="lt1"/>
          </a:fontRef>
        </p:style>
      </p:sp>
      <p:sp>
        <p:nvSpPr>
          <p:cNvPr id="14" name="L-Shape 13"/>
          <p:cNvSpPr/>
          <p:nvPr/>
        </p:nvSpPr>
        <p:spPr>
          <a:xfrm rot="5400000">
            <a:off x="6590292" y="1595649"/>
            <a:ext cx="1620944" cy="2561803"/>
          </a:xfrm>
          <a:prstGeom prst="corner">
            <a:avLst>
              <a:gd name="adj1" fmla="val 16120"/>
              <a:gd name="adj2" fmla="val 16110"/>
            </a:avLst>
          </a:prstGeom>
        </p:spPr>
        <p:style>
          <a:lnRef idx="2">
            <a:schemeClr val="accent5">
              <a:hueOff val="-9933876"/>
              <a:satOff val="39811"/>
              <a:lumOff val="8628"/>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grpSp>
        <p:nvGrpSpPr>
          <p:cNvPr id="15" name="Group 14"/>
          <p:cNvGrpSpPr/>
          <p:nvPr/>
        </p:nvGrpSpPr>
        <p:grpSpPr>
          <a:xfrm>
            <a:off x="6373989" y="2333830"/>
            <a:ext cx="2312810" cy="2134473"/>
            <a:chOff x="4381732" y="857303"/>
            <a:chExt cx="1711813" cy="1500505"/>
          </a:xfrm>
        </p:grpSpPr>
        <p:sp>
          <p:nvSpPr>
            <p:cNvPr id="16" name="Rectangle 15"/>
            <p:cNvSpPr/>
            <p:nvPr/>
          </p:nvSpPr>
          <p:spPr>
            <a:xfrm>
              <a:off x="4381732" y="857303"/>
              <a:ext cx="1711813" cy="150050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angle 16"/>
            <p:cNvSpPr/>
            <p:nvPr/>
          </p:nvSpPr>
          <p:spPr>
            <a:xfrm>
              <a:off x="4381732" y="857303"/>
              <a:ext cx="1711813" cy="150050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a:lnSpc>
                  <a:spcPct val="90000"/>
                </a:lnSpc>
                <a:spcBef>
                  <a:spcPct val="0"/>
                </a:spcBef>
                <a:spcAft>
                  <a:spcPct val="35000"/>
                </a:spcAft>
              </a:pPr>
              <a:r>
                <a:rPr lang="nl-NL" sz="2400" kern="1200" smtClean="0"/>
                <a:t>Đại đoàn kết nhằm khơi dậy chủ nghĩa yêu nước, truyền thống đoàn kết nhân ái của nhân dân và dân tộc Việt Nam.</a:t>
              </a:r>
              <a:endParaRPr lang="en-US" sz="2400" kern="1200"/>
            </a:p>
          </p:txBody>
        </p:sp>
      </p:grpSp>
    </p:spTree>
    <p:extLst>
      <p:ext uri="{BB962C8B-B14F-4D97-AF65-F5344CB8AC3E}">
        <p14:creationId xmlns:p14="http://schemas.microsoft.com/office/powerpoint/2010/main" xmlns="" val="208827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1000"/>
                                        <p:tgtEl>
                                          <p:spTgt spid="14"/>
                                        </p:tgtEl>
                                      </p:cBhvr>
                                    </p:animEffect>
                                    <p:anim calcmode="lin" valueType="num">
                                      <p:cBhvr>
                                        <p:cTn id="46" dur="1000" fill="hold"/>
                                        <p:tgtEl>
                                          <p:spTgt spid="14"/>
                                        </p:tgtEl>
                                        <p:attrNameLst>
                                          <p:attrName>ppt_x</p:attrName>
                                        </p:attrNameLst>
                                      </p:cBhvr>
                                      <p:tavLst>
                                        <p:tav tm="0">
                                          <p:val>
                                            <p:strVal val="#ppt_x"/>
                                          </p:val>
                                        </p:tav>
                                        <p:tav tm="100000">
                                          <p:val>
                                            <p:strVal val="#ppt_x"/>
                                          </p:val>
                                        </p:tav>
                                      </p:tavLst>
                                    </p:anim>
                                    <p:anim calcmode="lin" valueType="num">
                                      <p:cBhvr>
                                        <p:cTn id="47" dur="1000" fill="hold"/>
                                        <p:tgtEl>
                                          <p:spTgt spid="14"/>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1000"/>
                                        <p:tgtEl>
                                          <p:spTgt spid="15"/>
                                        </p:tgtEl>
                                      </p:cBhvr>
                                    </p:animEffect>
                                    <p:anim calcmode="lin" valueType="num">
                                      <p:cBhvr>
                                        <p:cTn id="51" dur="1000" fill="hold"/>
                                        <p:tgtEl>
                                          <p:spTgt spid="15"/>
                                        </p:tgtEl>
                                        <p:attrNameLst>
                                          <p:attrName>ppt_x</p:attrName>
                                        </p:attrNameLst>
                                      </p:cBhvr>
                                      <p:tavLst>
                                        <p:tav tm="0">
                                          <p:val>
                                            <p:strVal val="#ppt_x"/>
                                          </p:val>
                                        </p:tav>
                                        <p:tav tm="100000">
                                          <p:val>
                                            <p:strVal val="#ppt_x"/>
                                          </p:val>
                                        </p:tav>
                                      </p:tavLst>
                                    </p:anim>
                                    <p:anim calcmode="lin" valueType="num">
                                      <p:cBhvr>
                                        <p:cTn id="5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xmlns="" val="2933563886"/>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 name="Group 8"/>
          <p:cNvGrpSpPr/>
          <p:nvPr/>
        </p:nvGrpSpPr>
        <p:grpSpPr>
          <a:xfrm>
            <a:off x="809504" y="341688"/>
            <a:ext cx="7724895" cy="1665860"/>
            <a:chOff x="1887140" y="496"/>
            <a:chExt cx="2321718" cy="1160859"/>
          </a:xfrm>
        </p:grpSpPr>
        <p:sp>
          <p:nvSpPr>
            <p:cNvPr id="18" name="Rounded Rectangle 17"/>
            <p:cNvSpPr/>
            <p:nvPr/>
          </p:nvSpPr>
          <p:spPr>
            <a:xfrm>
              <a:off x="1887140" y="496"/>
              <a:ext cx="2321718" cy="1160859"/>
            </a:xfrm>
            <a:prstGeom prst="roundRect">
              <a:avLst>
                <a:gd name="adj" fmla="val 1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9" name="Rounded Rectangle 4"/>
            <p:cNvSpPr/>
            <p:nvPr/>
          </p:nvSpPr>
          <p:spPr>
            <a:xfrm>
              <a:off x="1921140" y="34496"/>
              <a:ext cx="2253718" cy="10928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2400" b="1" kern="1200" dirty="0" smtClean="0"/>
                <a:t>2. ĐẠI ĐOÀN KẾT THỰC CHẤT LÀ KHOA HỌC VÀ NGHỆ THUẬT XỬ LÝ CÁC MỐI QUAN HỆ NHẰM TẠO RA SỨC MẠNH CỦA LỰC LƯỢNG CÁCH MẠNG TOÀN DÂN</a:t>
              </a:r>
              <a:endParaRPr lang="en-US" sz="2400" kern="1200" dirty="0"/>
            </a:p>
          </p:txBody>
        </p:sp>
      </p:grpSp>
      <p:sp>
        <p:nvSpPr>
          <p:cNvPr id="10" name="Straight Connector 5"/>
          <p:cNvSpPr/>
          <p:nvPr/>
        </p:nvSpPr>
        <p:spPr>
          <a:xfrm>
            <a:off x="1581994" y="2007548"/>
            <a:ext cx="772487" cy="1249395"/>
          </a:xfrm>
          <a:custGeom>
            <a:avLst/>
            <a:gdLst/>
            <a:ahLst/>
            <a:cxnLst/>
            <a:rect l="0" t="0" r="0" b="0"/>
            <a:pathLst>
              <a:path>
                <a:moveTo>
                  <a:pt x="0" y="0"/>
                </a:moveTo>
                <a:lnTo>
                  <a:pt x="0" y="870644"/>
                </a:lnTo>
                <a:lnTo>
                  <a:pt x="232171" y="870644"/>
                </a:lnTo>
              </a:path>
            </a:pathLst>
          </a:custGeom>
          <a:noFill/>
        </p:spPr>
        <p:style>
          <a:lnRef idx="2">
            <a:schemeClr val="accent6">
              <a:hueOff val="0"/>
              <a:satOff val="0"/>
              <a:lumOff val="0"/>
              <a:alphaOff val="0"/>
            </a:schemeClr>
          </a:lnRef>
          <a:fillRef idx="0">
            <a:scrgbClr r="0" g="0" b="0"/>
          </a:fillRef>
          <a:effectRef idx="0">
            <a:schemeClr val="accent6">
              <a:tint val="90000"/>
              <a:hueOff val="0"/>
              <a:satOff val="0"/>
              <a:lumOff val="0"/>
              <a:alphaOff val="0"/>
            </a:schemeClr>
          </a:effectRef>
          <a:fontRef idx="minor">
            <a:schemeClr val="tx1">
              <a:hueOff val="0"/>
              <a:satOff val="0"/>
              <a:lumOff val="0"/>
              <a:alphaOff val="0"/>
            </a:schemeClr>
          </a:fontRef>
        </p:style>
      </p:sp>
      <p:grpSp>
        <p:nvGrpSpPr>
          <p:cNvPr id="11" name="Group 10"/>
          <p:cNvGrpSpPr/>
          <p:nvPr/>
        </p:nvGrpSpPr>
        <p:grpSpPr>
          <a:xfrm>
            <a:off x="2354484" y="2424014"/>
            <a:ext cx="6179915" cy="1665860"/>
            <a:chOff x="2351484" y="1451570"/>
            <a:chExt cx="1857374" cy="1160859"/>
          </a:xfrm>
        </p:grpSpPr>
        <p:sp>
          <p:nvSpPr>
            <p:cNvPr id="16" name="Rounded Rectangle 15"/>
            <p:cNvSpPr/>
            <p:nvPr/>
          </p:nvSpPr>
          <p:spPr>
            <a:xfrm>
              <a:off x="2351484" y="1451570"/>
              <a:ext cx="1857374" cy="1160859"/>
            </a:xfrm>
            <a:prstGeom prst="roundRect">
              <a:avLst>
                <a:gd name="adj" fmla="val 10000"/>
              </a:avLst>
            </a:prstGeom>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Rounded Rectangle 7"/>
            <p:cNvSpPr/>
            <p:nvPr/>
          </p:nvSpPr>
          <p:spPr>
            <a:xfrm>
              <a:off x="2385484" y="1485570"/>
              <a:ext cx="1789374" cy="10928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2800" kern="1200" dirty="0" smtClean="0">
                  <a:solidFill>
                    <a:srgbClr val="C00000"/>
                  </a:solidFill>
                </a:rPr>
                <a:t>Quan điểm đại đoàn kết của Hồ Chí Minh là đại đoàn kết rộng mở, vững chắc, thiết thực, lâu dài.</a:t>
              </a:r>
              <a:endParaRPr lang="en-US" sz="2800" kern="1200" dirty="0">
                <a:solidFill>
                  <a:srgbClr val="C00000"/>
                </a:solidFill>
              </a:endParaRPr>
            </a:p>
          </p:txBody>
        </p:sp>
      </p:grpSp>
      <p:sp>
        <p:nvSpPr>
          <p:cNvPr id="12" name="Straight Connector 8"/>
          <p:cNvSpPr/>
          <p:nvPr/>
        </p:nvSpPr>
        <p:spPr>
          <a:xfrm>
            <a:off x="1581994" y="2007548"/>
            <a:ext cx="772487" cy="3331721"/>
          </a:xfrm>
          <a:custGeom>
            <a:avLst/>
            <a:gdLst/>
            <a:ahLst/>
            <a:cxnLst/>
            <a:rect l="0" t="0" r="0" b="0"/>
            <a:pathLst>
              <a:path>
                <a:moveTo>
                  <a:pt x="0" y="0"/>
                </a:moveTo>
                <a:lnTo>
                  <a:pt x="0" y="2321718"/>
                </a:lnTo>
                <a:lnTo>
                  <a:pt x="232171" y="2321718"/>
                </a:lnTo>
              </a:path>
            </a:pathLst>
          </a:custGeom>
          <a:noFill/>
        </p:spPr>
        <p:style>
          <a:lnRef idx="2">
            <a:schemeClr val="accent6">
              <a:hueOff val="0"/>
              <a:satOff val="0"/>
              <a:lumOff val="0"/>
              <a:alphaOff val="0"/>
            </a:schemeClr>
          </a:lnRef>
          <a:fillRef idx="0">
            <a:scrgbClr r="0" g="0" b="0"/>
          </a:fillRef>
          <a:effectRef idx="0">
            <a:schemeClr val="accent6">
              <a:tint val="90000"/>
              <a:hueOff val="0"/>
              <a:satOff val="0"/>
              <a:lumOff val="0"/>
              <a:alphaOff val="0"/>
            </a:schemeClr>
          </a:effectRef>
          <a:fontRef idx="minor">
            <a:schemeClr val="tx1">
              <a:hueOff val="0"/>
              <a:satOff val="0"/>
              <a:lumOff val="0"/>
              <a:alphaOff val="0"/>
            </a:schemeClr>
          </a:fontRef>
        </p:style>
      </p:sp>
      <p:grpSp>
        <p:nvGrpSpPr>
          <p:cNvPr id="13" name="Group 12"/>
          <p:cNvGrpSpPr/>
          <p:nvPr/>
        </p:nvGrpSpPr>
        <p:grpSpPr>
          <a:xfrm>
            <a:off x="2354484" y="4506340"/>
            <a:ext cx="6179915" cy="1665860"/>
            <a:chOff x="2351484" y="2902644"/>
            <a:chExt cx="1857374" cy="1160859"/>
          </a:xfrm>
        </p:grpSpPr>
        <p:sp>
          <p:nvSpPr>
            <p:cNvPr id="14" name="Rounded Rectangle 13"/>
            <p:cNvSpPr/>
            <p:nvPr/>
          </p:nvSpPr>
          <p:spPr>
            <a:xfrm>
              <a:off x="2351484" y="2902644"/>
              <a:ext cx="1857374" cy="1160859"/>
            </a:xfrm>
            <a:prstGeom prst="roundRect">
              <a:avLst>
                <a:gd name="adj" fmla="val 10000"/>
              </a:avLst>
            </a:prstGeom>
          </p:spPr>
          <p:style>
            <a:lnRef idx="2">
              <a:schemeClr val="accent5">
                <a:hueOff val="-9933876"/>
                <a:satOff val="39811"/>
                <a:lumOff val="8628"/>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Rounded Rectangle 10"/>
            <p:cNvSpPr/>
            <p:nvPr/>
          </p:nvSpPr>
          <p:spPr>
            <a:xfrm>
              <a:off x="2351484" y="2936644"/>
              <a:ext cx="1857374" cy="10928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2400" kern="1200" dirty="0" smtClean="0">
                  <a:solidFill>
                    <a:srgbClr val="C00000"/>
                  </a:solidFill>
                </a:rPr>
                <a:t>Đại đoàn kết làm cho các mặt đối lập trở thành tương đồng, gắn kết với nhau và đó là sức mạnh của khối đại đoàn kết dân tộc.</a:t>
              </a:r>
              <a:endParaRPr lang="en-US" sz="2400" kern="1200" dirty="0">
                <a:solidFill>
                  <a:srgbClr val="C00000"/>
                </a:solidFill>
              </a:endParaRPr>
            </a:p>
          </p:txBody>
        </p:sp>
      </p:grpSp>
    </p:spTree>
    <p:extLst>
      <p:ext uri="{BB962C8B-B14F-4D97-AF65-F5344CB8AC3E}">
        <p14:creationId xmlns:p14="http://schemas.microsoft.com/office/powerpoint/2010/main" xmlns="" val="701289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33400" y="152400"/>
            <a:ext cx="8077200" cy="1312985"/>
            <a:chOff x="2743199" y="408582"/>
            <a:chExt cx="2641600" cy="962025"/>
          </a:xfrm>
        </p:grpSpPr>
        <p:sp>
          <p:nvSpPr>
            <p:cNvPr id="5" name="Rounded Rectangle 4"/>
            <p:cNvSpPr/>
            <p:nvPr/>
          </p:nvSpPr>
          <p:spPr>
            <a:xfrm>
              <a:off x="2743199" y="408582"/>
              <a:ext cx="2641600" cy="962025"/>
            </a:xfrm>
            <a:prstGeom prst="roundRect">
              <a:avLst/>
            </a:prstGeom>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 name="Rounded Rectangle 5"/>
            <p:cNvSpPr/>
            <p:nvPr/>
          </p:nvSpPr>
          <p:spPr>
            <a:xfrm>
              <a:off x="2790161" y="455544"/>
              <a:ext cx="254767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nl-NL" sz="2400" b="1" kern="1200" dirty="0" smtClean="0">
                  <a:solidFill>
                    <a:srgbClr val="FF0000"/>
                  </a:solidFill>
                </a:rPr>
                <a:t>3. ĐẠI ĐOÀN KẾT LÀ CHIẾN LƯỢC LIÊN QUAN TỚI THÀNH BẠI CỦA CÁCH MẠNG, TỒN VONG CỦA TỔ QUỐC, DÂN TỘC</a:t>
              </a:r>
              <a:endParaRPr lang="en-US" sz="2400" kern="1200" dirty="0">
                <a:solidFill>
                  <a:srgbClr val="FF0000"/>
                </a:solidFill>
              </a:endParaRPr>
            </a:p>
          </p:txBody>
        </p:sp>
      </p:grpSp>
      <p:grpSp>
        <p:nvGrpSpPr>
          <p:cNvPr id="9" name="Group 8"/>
          <p:cNvGrpSpPr/>
          <p:nvPr/>
        </p:nvGrpSpPr>
        <p:grpSpPr>
          <a:xfrm>
            <a:off x="533400" y="1600201"/>
            <a:ext cx="8077200" cy="1393350"/>
            <a:chOff x="0" y="551139"/>
            <a:chExt cx="6096000" cy="887809"/>
          </a:xfrm>
        </p:grpSpPr>
        <p:sp>
          <p:nvSpPr>
            <p:cNvPr id="25" name="Right Arrow 24"/>
            <p:cNvSpPr/>
            <p:nvPr/>
          </p:nvSpPr>
          <p:spPr>
            <a:xfrm>
              <a:off x="0" y="551139"/>
              <a:ext cx="6096000" cy="887809"/>
            </a:xfrm>
            <a:prstGeom prst="rightArrow">
              <a:avLst>
                <a:gd name="adj1" fmla="val 50000"/>
                <a:gd name="adj2" fmla="val 5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26" name="Right Arrow 4"/>
            <p:cNvSpPr/>
            <p:nvPr/>
          </p:nvSpPr>
          <p:spPr>
            <a:xfrm>
              <a:off x="0" y="773091"/>
              <a:ext cx="5874048" cy="4439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254000" bIns="140940" numCol="1" spcCol="1270" anchor="ctr" anchorCtr="0">
              <a:noAutofit/>
            </a:bodyPr>
            <a:lstStyle/>
            <a:p>
              <a:pPr lvl="0" algn="ctr" defTabSz="755650">
                <a:lnSpc>
                  <a:spcPct val="90000"/>
                </a:lnSpc>
                <a:spcBef>
                  <a:spcPct val="0"/>
                </a:spcBef>
                <a:spcAft>
                  <a:spcPct val="35000"/>
                </a:spcAft>
              </a:pPr>
              <a:endParaRPr lang="en-US" sz="2400" kern="1200"/>
            </a:p>
          </p:txBody>
        </p:sp>
      </p:grpSp>
      <p:grpSp>
        <p:nvGrpSpPr>
          <p:cNvPr id="10" name="Group 9"/>
          <p:cNvGrpSpPr/>
          <p:nvPr/>
        </p:nvGrpSpPr>
        <p:grpSpPr>
          <a:xfrm>
            <a:off x="533400" y="2674675"/>
            <a:ext cx="2487778" cy="2684107"/>
            <a:chOff x="0" y="1235768"/>
            <a:chExt cx="1877568" cy="1710248"/>
          </a:xfrm>
        </p:grpSpPr>
        <p:sp>
          <p:nvSpPr>
            <p:cNvPr id="23" name="Rectangle 22"/>
            <p:cNvSpPr/>
            <p:nvPr/>
          </p:nvSpPr>
          <p:spPr>
            <a:xfrm>
              <a:off x="0" y="1235768"/>
              <a:ext cx="1877568" cy="1710248"/>
            </a:xfrm>
            <a:prstGeom prst="rect">
              <a:avLst/>
            </a:prstGeom>
          </p:spPr>
          <p:style>
            <a:lnRef idx="2">
              <a:schemeClr val="accent5">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4" name="Rectangle 23"/>
            <p:cNvSpPr/>
            <p:nvPr/>
          </p:nvSpPr>
          <p:spPr>
            <a:xfrm>
              <a:off x="0" y="1235768"/>
              <a:ext cx="1877568" cy="171024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t" anchorCtr="0">
              <a:noAutofit/>
            </a:bodyPr>
            <a:lstStyle/>
            <a:p>
              <a:pPr lvl="0" algn="ctr" defTabSz="711200">
                <a:lnSpc>
                  <a:spcPct val="90000"/>
                </a:lnSpc>
                <a:spcBef>
                  <a:spcPct val="0"/>
                </a:spcBef>
                <a:spcAft>
                  <a:spcPct val="35000"/>
                </a:spcAft>
              </a:pPr>
              <a:r>
                <a:rPr lang="nl-NL" sz="2400" kern="1200" dirty="0" smtClean="0">
                  <a:solidFill>
                    <a:srgbClr val="C00000"/>
                  </a:solidFill>
                </a:rPr>
                <a:t>Đại đoàn kết là phương thức tốt nhất để phát huy truyền thống sức mạnh của cha ông trải qua hàng nghìn năm lịch sử</a:t>
              </a:r>
              <a:endParaRPr lang="en-US" sz="2400" kern="1200" dirty="0">
                <a:solidFill>
                  <a:srgbClr val="C00000"/>
                </a:solidFill>
              </a:endParaRPr>
            </a:p>
          </p:txBody>
        </p:sp>
      </p:grpSp>
      <p:grpSp>
        <p:nvGrpSpPr>
          <p:cNvPr id="11" name="Group 10"/>
          <p:cNvGrpSpPr/>
          <p:nvPr/>
        </p:nvGrpSpPr>
        <p:grpSpPr>
          <a:xfrm>
            <a:off x="3021178" y="2064650"/>
            <a:ext cx="5589422" cy="1393350"/>
            <a:chOff x="1877568" y="847075"/>
            <a:chExt cx="4218432" cy="887809"/>
          </a:xfrm>
        </p:grpSpPr>
        <p:sp>
          <p:nvSpPr>
            <p:cNvPr id="21" name="Right Arrow 20"/>
            <p:cNvSpPr/>
            <p:nvPr/>
          </p:nvSpPr>
          <p:spPr>
            <a:xfrm>
              <a:off x="1877568" y="847075"/>
              <a:ext cx="4218432" cy="887809"/>
            </a:xfrm>
            <a:prstGeom prst="rightArrow">
              <a:avLst>
                <a:gd name="adj1" fmla="val 50000"/>
                <a:gd name="adj2" fmla="val 50000"/>
              </a:avLst>
            </a:prstGeom>
          </p:spPr>
          <p:style>
            <a:lnRef idx="2">
              <a:schemeClr val="lt1">
                <a:hueOff val="0"/>
                <a:satOff val="0"/>
                <a:lumOff val="0"/>
                <a:alphaOff val="0"/>
              </a:schemeClr>
            </a:lnRef>
            <a:fillRef idx="1">
              <a:schemeClr val="accent5">
                <a:hueOff val="-4966938"/>
                <a:satOff val="19906"/>
                <a:lumOff val="4314"/>
                <a:alphaOff val="0"/>
              </a:schemeClr>
            </a:fillRef>
            <a:effectRef idx="0">
              <a:schemeClr val="accent5">
                <a:hueOff val="-4966938"/>
                <a:satOff val="19906"/>
                <a:lumOff val="4314"/>
                <a:alphaOff val="0"/>
              </a:schemeClr>
            </a:effectRef>
            <a:fontRef idx="minor">
              <a:schemeClr val="lt1"/>
            </a:fontRef>
          </p:style>
        </p:sp>
        <p:sp>
          <p:nvSpPr>
            <p:cNvPr id="22" name="Right Arrow 8"/>
            <p:cNvSpPr/>
            <p:nvPr/>
          </p:nvSpPr>
          <p:spPr>
            <a:xfrm>
              <a:off x="1877568" y="1069027"/>
              <a:ext cx="3996480" cy="4439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254000" bIns="140940" numCol="1" spcCol="1270" anchor="ctr" anchorCtr="0">
              <a:noAutofit/>
            </a:bodyPr>
            <a:lstStyle/>
            <a:p>
              <a:pPr lvl="0" algn="ctr" defTabSz="755650">
                <a:lnSpc>
                  <a:spcPct val="90000"/>
                </a:lnSpc>
                <a:spcBef>
                  <a:spcPct val="0"/>
                </a:spcBef>
                <a:spcAft>
                  <a:spcPct val="35000"/>
                </a:spcAft>
              </a:pPr>
              <a:endParaRPr lang="en-US" sz="2400" kern="1200">
                <a:solidFill>
                  <a:srgbClr val="C00000"/>
                </a:solidFill>
              </a:endParaRPr>
            </a:p>
          </p:txBody>
        </p:sp>
      </p:grpSp>
      <p:grpSp>
        <p:nvGrpSpPr>
          <p:cNvPr id="12" name="Group 11"/>
          <p:cNvGrpSpPr/>
          <p:nvPr/>
        </p:nvGrpSpPr>
        <p:grpSpPr>
          <a:xfrm>
            <a:off x="3021178" y="3139126"/>
            <a:ext cx="2487778" cy="2684107"/>
            <a:chOff x="1877568" y="1531705"/>
            <a:chExt cx="1877568" cy="1710248"/>
          </a:xfrm>
        </p:grpSpPr>
        <p:sp>
          <p:nvSpPr>
            <p:cNvPr id="19" name="Rectangle 18"/>
            <p:cNvSpPr/>
            <p:nvPr/>
          </p:nvSpPr>
          <p:spPr>
            <a:xfrm>
              <a:off x="1877568" y="1531705"/>
              <a:ext cx="1877568" cy="1710248"/>
            </a:xfrm>
            <a:prstGeom prst="rect">
              <a:avLst/>
            </a:prstGeom>
          </p:spPr>
          <p:style>
            <a:lnRef idx="2">
              <a:schemeClr val="accent5">
                <a:hueOff val="-4966938"/>
                <a:satOff val="19906"/>
                <a:lumOff val="4314"/>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0" name="Rectangle 19"/>
            <p:cNvSpPr/>
            <p:nvPr/>
          </p:nvSpPr>
          <p:spPr>
            <a:xfrm>
              <a:off x="1877568" y="1531705"/>
              <a:ext cx="1877568" cy="171024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t" anchorCtr="0">
              <a:noAutofit/>
            </a:bodyPr>
            <a:lstStyle/>
            <a:p>
              <a:pPr lvl="0" algn="ctr" defTabSz="711200">
                <a:lnSpc>
                  <a:spcPct val="90000"/>
                </a:lnSpc>
                <a:spcBef>
                  <a:spcPct val="0"/>
                </a:spcBef>
                <a:spcAft>
                  <a:spcPct val="35000"/>
                </a:spcAft>
              </a:pPr>
              <a:r>
                <a:rPr lang="nl-NL" sz="2400" kern="1200" dirty="0" smtClean="0">
                  <a:solidFill>
                    <a:srgbClr val="C00000"/>
                  </a:solidFill>
                </a:rPr>
                <a:t>Đại đoàn kết không phải là sách lược và không bao giờ là thủ đoạn chính trị.</a:t>
              </a:r>
              <a:endParaRPr lang="en-US" sz="2400" kern="1200" dirty="0">
                <a:solidFill>
                  <a:srgbClr val="C00000"/>
                </a:solidFill>
              </a:endParaRPr>
            </a:p>
          </p:txBody>
        </p:sp>
      </p:grpSp>
      <p:grpSp>
        <p:nvGrpSpPr>
          <p:cNvPr id="13" name="Group 12"/>
          <p:cNvGrpSpPr/>
          <p:nvPr/>
        </p:nvGrpSpPr>
        <p:grpSpPr>
          <a:xfrm>
            <a:off x="5508955" y="2529101"/>
            <a:ext cx="3101645" cy="1393350"/>
            <a:chOff x="3755136" y="1143012"/>
            <a:chExt cx="2340864" cy="887809"/>
          </a:xfrm>
        </p:grpSpPr>
        <p:sp>
          <p:nvSpPr>
            <p:cNvPr id="17" name="Right Arrow 16"/>
            <p:cNvSpPr/>
            <p:nvPr/>
          </p:nvSpPr>
          <p:spPr>
            <a:xfrm>
              <a:off x="3755136" y="1143012"/>
              <a:ext cx="2340864" cy="887809"/>
            </a:xfrm>
            <a:prstGeom prst="rightArrow">
              <a:avLst>
                <a:gd name="adj1" fmla="val 50000"/>
                <a:gd name="adj2" fmla="val 50000"/>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18" name="Right Arrow 12"/>
            <p:cNvSpPr/>
            <p:nvPr/>
          </p:nvSpPr>
          <p:spPr>
            <a:xfrm>
              <a:off x="3755136" y="1364964"/>
              <a:ext cx="2118912" cy="4439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254000" bIns="140940" numCol="1" spcCol="1270" anchor="ctr" anchorCtr="0">
              <a:noAutofit/>
            </a:bodyPr>
            <a:lstStyle/>
            <a:p>
              <a:pPr lvl="0" algn="ctr" defTabSz="755650">
                <a:lnSpc>
                  <a:spcPct val="90000"/>
                </a:lnSpc>
                <a:spcBef>
                  <a:spcPct val="0"/>
                </a:spcBef>
                <a:spcAft>
                  <a:spcPct val="35000"/>
                </a:spcAft>
              </a:pPr>
              <a:endParaRPr lang="en-US" sz="2400" kern="1200" dirty="0">
                <a:solidFill>
                  <a:srgbClr val="C00000"/>
                </a:solidFill>
              </a:endParaRPr>
            </a:p>
          </p:txBody>
        </p:sp>
      </p:grpSp>
      <p:grpSp>
        <p:nvGrpSpPr>
          <p:cNvPr id="14" name="Group 13"/>
          <p:cNvGrpSpPr/>
          <p:nvPr/>
        </p:nvGrpSpPr>
        <p:grpSpPr>
          <a:xfrm>
            <a:off x="5508955" y="3603576"/>
            <a:ext cx="2487778" cy="2644825"/>
            <a:chOff x="3755136" y="1827641"/>
            <a:chExt cx="1877568" cy="1685219"/>
          </a:xfrm>
        </p:grpSpPr>
        <p:sp>
          <p:nvSpPr>
            <p:cNvPr id="15" name="Rectangle 14"/>
            <p:cNvSpPr/>
            <p:nvPr/>
          </p:nvSpPr>
          <p:spPr>
            <a:xfrm>
              <a:off x="3755136" y="1827641"/>
              <a:ext cx="1877568" cy="1685219"/>
            </a:xfrm>
            <a:prstGeom prst="rect">
              <a:avLst/>
            </a:prstGeom>
          </p:spPr>
          <p:style>
            <a:lnRef idx="2">
              <a:schemeClr val="accent5">
                <a:hueOff val="-9933876"/>
                <a:satOff val="39811"/>
                <a:lumOff val="8628"/>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6" name="Rectangle 15"/>
            <p:cNvSpPr/>
            <p:nvPr/>
          </p:nvSpPr>
          <p:spPr>
            <a:xfrm>
              <a:off x="3755136" y="1827641"/>
              <a:ext cx="1877568" cy="16852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t" anchorCtr="0">
              <a:noAutofit/>
            </a:bodyPr>
            <a:lstStyle/>
            <a:p>
              <a:pPr lvl="0" algn="ctr" defTabSz="711200">
                <a:lnSpc>
                  <a:spcPct val="90000"/>
                </a:lnSpc>
                <a:spcBef>
                  <a:spcPct val="0"/>
                </a:spcBef>
                <a:spcAft>
                  <a:spcPct val="35000"/>
                </a:spcAft>
              </a:pPr>
              <a:r>
                <a:rPr lang="nl-NL" sz="2400" kern="1200" dirty="0" smtClean="0">
                  <a:solidFill>
                    <a:srgbClr val="C00000"/>
                  </a:solidFill>
                </a:rPr>
                <a:t>Đại đoàn kết liên quan tới sự tồn vong của Tổ quốc, dân tộc; sự thành bại của cách mạng. </a:t>
              </a:r>
              <a:endParaRPr lang="en-US" sz="2400" kern="1200" dirty="0">
                <a:solidFill>
                  <a:srgbClr val="C00000"/>
                </a:solidFill>
              </a:endParaRPr>
            </a:p>
          </p:txBody>
        </p:sp>
      </p:grpSp>
    </p:spTree>
    <p:extLst>
      <p:ext uri="{BB962C8B-B14F-4D97-AF65-F5344CB8AC3E}">
        <p14:creationId xmlns:p14="http://schemas.microsoft.com/office/powerpoint/2010/main" xmlns="" val="10221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nl-NL" sz="3200" b="1" smtClean="0">
                <a:solidFill>
                  <a:srgbClr val="FF0000"/>
                </a:solidFill>
              </a:rPr>
              <a:t>III. </a:t>
            </a:r>
            <a:r>
              <a:rPr lang="nl-NL" sz="3200" b="1" dirty="0" smtClean="0">
                <a:solidFill>
                  <a:srgbClr val="FF0000"/>
                </a:solidFill>
              </a:rPr>
              <a:t>QUAN </a:t>
            </a:r>
            <a:r>
              <a:rPr lang="nl-NL" sz="3200" b="1" dirty="0">
                <a:solidFill>
                  <a:srgbClr val="FF0000"/>
                </a:solidFill>
              </a:rPr>
              <a:t>ĐIỂM CƠ BẢN TRONG TƯ TƯỞNG HỒ CHÍ MINH VỀ ĐẠI ĐOÀN </a:t>
            </a:r>
            <a:r>
              <a:rPr lang="nl-NL" sz="3200" b="1" dirty="0" smtClean="0">
                <a:solidFill>
                  <a:srgbClr val="FF0000"/>
                </a:solidFill>
              </a:rPr>
              <a:t>KẾT</a:t>
            </a:r>
            <a:endParaRPr lang="en-US" sz="3200" dirty="0">
              <a:solidFill>
                <a:srgbClr val="FF0000"/>
              </a:solidFill>
            </a:endParaRPr>
          </a:p>
        </p:txBody>
      </p:sp>
      <p:graphicFrame>
        <p:nvGraphicFramePr>
          <p:cNvPr id="4" name="Diagram 3"/>
          <p:cNvGraphicFramePr/>
          <p:nvPr>
            <p:extLst>
              <p:ext uri="{D42A27DB-BD31-4B8C-83A1-F6EECF244321}">
                <p14:modId xmlns:p14="http://schemas.microsoft.com/office/powerpoint/2010/main" xmlns="" val="141678277"/>
              </p:ext>
            </p:extLst>
          </p:nvPr>
        </p:nvGraphicFramePr>
        <p:xfrm>
          <a:off x="1524000" y="19812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ie 4"/>
          <p:cNvSpPr/>
          <p:nvPr/>
        </p:nvSpPr>
        <p:spPr>
          <a:xfrm>
            <a:off x="646173" y="1828800"/>
            <a:ext cx="4754880" cy="4419600"/>
          </a:xfrm>
          <a:prstGeom prst="pie">
            <a:avLst>
              <a:gd name="adj1" fmla="val 5400000"/>
              <a:gd name="adj2" fmla="val 1620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nvGrpSpPr>
          <p:cNvPr id="6" name="Group 5"/>
          <p:cNvGrpSpPr/>
          <p:nvPr/>
        </p:nvGrpSpPr>
        <p:grpSpPr>
          <a:xfrm>
            <a:off x="3023613" y="1828800"/>
            <a:ext cx="5547360" cy="4419600"/>
            <a:chOff x="1828800" y="203199"/>
            <a:chExt cx="4267200" cy="3657600"/>
          </a:xfrm>
        </p:grpSpPr>
        <p:sp>
          <p:nvSpPr>
            <p:cNvPr id="15" name="Rectangle 14"/>
            <p:cNvSpPr/>
            <p:nvPr/>
          </p:nvSpPr>
          <p:spPr>
            <a:xfrm>
              <a:off x="1828800" y="203199"/>
              <a:ext cx="4267200" cy="3657600"/>
            </a:xfrm>
            <a:prstGeom prst="rect">
              <a:avLst/>
            </a:prstGeom>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Rectangle 15"/>
            <p:cNvSpPr/>
            <p:nvPr/>
          </p:nvSpPr>
          <p:spPr>
            <a:xfrm>
              <a:off x="1828800" y="203199"/>
              <a:ext cx="4267200" cy="10972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b="1" kern="1200" dirty="0" smtClean="0">
                  <a:solidFill>
                    <a:srgbClr val="FF0000"/>
                  </a:solidFill>
                </a:rPr>
                <a:t>3. </a:t>
              </a:r>
              <a:r>
                <a:rPr lang="nl-NL" sz="3000" b="1" kern="1200" dirty="0" smtClean="0">
                  <a:solidFill>
                    <a:srgbClr val="FF0000"/>
                  </a:solidFill>
                </a:rPr>
                <a:t>PHƯƠNG PHÁP ĐẠI ĐOÀN KẾT</a:t>
              </a:r>
              <a:endParaRPr lang="en-US" sz="3000" b="1" kern="1200" dirty="0">
                <a:solidFill>
                  <a:srgbClr val="FF0000"/>
                </a:solidFill>
              </a:endParaRPr>
            </a:p>
          </p:txBody>
        </p:sp>
      </p:grpSp>
      <p:sp>
        <p:nvSpPr>
          <p:cNvPr id="7" name="Pie 6"/>
          <p:cNvSpPr/>
          <p:nvPr/>
        </p:nvSpPr>
        <p:spPr>
          <a:xfrm>
            <a:off x="1478278" y="3154684"/>
            <a:ext cx="3090668" cy="2872736"/>
          </a:xfrm>
          <a:prstGeom prst="pie">
            <a:avLst>
              <a:gd name="adj1" fmla="val 5400000"/>
              <a:gd name="adj2" fmla="val 16200000"/>
            </a:avLst>
          </a:prstGeom>
        </p:spPr>
        <p:style>
          <a:lnRef idx="2">
            <a:schemeClr val="lt1">
              <a:hueOff val="0"/>
              <a:satOff val="0"/>
              <a:lumOff val="0"/>
              <a:alphaOff val="0"/>
            </a:schemeClr>
          </a:lnRef>
          <a:fillRef idx="1">
            <a:schemeClr val="accent5">
              <a:hueOff val="-4966938"/>
              <a:satOff val="19906"/>
              <a:lumOff val="4314"/>
              <a:alphaOff val="0"/>
            </a:schemeClr>
          </a:fillRef>
          <a:effectRef idx="0">
            <a:schemeClr val="accent5">
              <a:hueOff val="-4966938"/>
              <a:satOff val="19906"/>
              <a:lumOff val="4314"/>
              <a:alphaOff val="0"/>
            </a:schemeClr>
          </a:effectRef>
          <a:fontRef idx="minor">
            <a:schemeClr val="lt1"/>
          </a:fontRef>
        </p:style>
      </p:sp>
      <p:grpSp>
        <p:nvGrpSpPr>
          <p:cNvPr id="8" name="Group 7"/>
          <p:cNvGrpSpPr/>
          <p:nvPr/>
        </p:nvGrpSpPr>
        <p:grpSpPr>
          <a:xfrm>
            <a:off x="3023613" y="3154684"/>
            <a:ext cx="5547360" cy="2872736"/>
            <a:chOff x="1828800" y="1300482"/>
            <a:chExt cx="4267200" cy="2377437"/>
          </a:xfrm>
        </p:grpSpPr>
        <p:sp>
          <p:nvSpPr>
            <p:cNvPr id="13" name="Rectangle 12"/>
            <p:cNvSpPr/>
            <p:nvPr/>
          </p:nvSpPr>
          <p:spPr>
            <a:xfrm>
              <a:off x="1828800" y="1300482"/>
              <a:ext cx="4267200" cy="2377437"/>
            </a:xfrm>
            <a:prstGeom prst="rect">
              <a:avLst/>
            </a:prstGeom>
          </p:spPr>
          <p:style>
            <a:lnRef idx="2">
              <a:schemeClr val="accent5">
                <a:hueOff val="-4966938"/>
                <a:satOff val="19906"/>
                <a:lumOff val="431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ectangle 13"/>
            <p:cNvSpPr/>
            <p:nvPr/>
          </p:nvSpPr>
          <p:spPr>
            <a:xfrm>
              <a:off x="1828800" y="1300482"/>
              <a:ext cx="4267200" cy="109727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b="1" kern="1200" dirty="0" smtClean="0">
                  <a:solidFill>
                    <a:srgbClr val="FF0000"/>
                  </a:solidFill>
                </a:rPr>
                <a:t>2. </a:t>
              </a:r>
              <a:r>
                <a:rPr lang="nl-NL" sz="3000" b="1" kern="1200" dirty="0" smtClean="0">
                  <a:solidFill>
                    <a:srgbClr val="FF0000"/>
                  </a:solidFill>
                </a:rPr>
                <a:t>NGUYÊN TẮC ĐẠI ĐOÀN KẾT </a:t>
              </a:r>
              <a:endParaRPr lang="en-US" sz="3000" b="1" kern="1200" dirty="0">
                <a:solidFill>
                  <a:srgbClr val="FF0000"/>
                </a:solidFill>
              </a:endParaRPr>
            </a:p>
          </p:txBody>
        </p:sp>
      </p:grpSp>
      <p:sp>
        <p:nvSpPr>
          <p:cNvPr id="9" name="Pie 8"/>
          <p:cNvSpPr/>
          <p:nvPr/>
        </p:nvSpPr>
        <p:spPr>
          <a:xfrm>
            <a:off x="2310381" y="4480562"/>
            <a:ext cx="1426461" cy="1325878"/>
          </a:xfrm>
          <a:prstGeom prst="pie">
            <a:avLst>
              <a:gd name="adj1" fmla="val 5400000"/>
              <a:gd name="adj2" fmla="val 16200000"/>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grpSp>
        <p:nvGrpSpPr>
          <p:cNvPr id="10" name="Group 9"/>
          <p:cNvGrpSpPr/>
          <p:nvPr/>
        </p:nvGrpSpPr>
        <p:grpSpPr>
          <a:xfrm>
            <a:off x="3023613" y="4480562"/>
            <a:ext cx="5547360" cy="1325878"/>
            <a:chOff x="1828800" y="2397761"/>
            <a:chExt cx="4267200" cy="1097278"/>
          </a:xfrm>
        </p:grpSpPr>
        <p:sp>
          <p:nvSpPr>
            <p:cNvPr id="11" name="Rectangle 10"/>
            <p:cNvSpPr/>
            <p:nvPr/>
          </p:nvSpPr>
          <p:spPr>
            <a:xfrm>
              <a:off x="1828800" y="2397761"/>
              <a:ext cx="4267200" cy="1097278"/>
            </a:xfrm>
            <a:prstGeom prst="rect">
              <a:avLst/>
            </a:prstGeom>
          </p:spPr>
          <p:style>
            <a:lnRef idx="2">
              <a:schemeClr val="accent5">
                <a:hueOff val="-9933876"/>
                <a:satOff val="39811"/>
                <a:lumOff val="8628"/>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ectangle 11"/>
            <p:cNvSpPr/>
            <p:nvPr/>
          </p:nvSpPr>
          <p:spPr>
            <a:xfrm>
              <a:off x="1828800" y="2397761"/>
              <a:ext cx="4267200" cy="109727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nl-NL" sz="3000" b="1" kern="1200" dirty="0" smtClean="0">
                  <a:solidFill>
                    <a:srgbClr val="FF0000"/>
                  </a:solidFill>
                </a:rPr>
                <a:t>1. CĂN CỨ CỦA ĐẠI ĐOÀN KẾT </a:t>
              </a:r>
              <a:endParaRPr lang="en-US" sz="3000" b="1" kern="1200" dirty="0">
                <a:solidFill>
                  <a:srgbClr val="FF0000"/>
                </a:solidFill>
              </a:endParaRPr>
            </a:p>
          </p:txBody>
        </p:sp>
      </p:grpSp>
    </p:spTree>
    <p:extLst>
      <p:ext uri="{BB962C8B-B14F-4D97-AF65-F5344CB8AC3E}">
        <p14:creationId xmlns:p14="http://schemas.microsoft.com/office/powerpoint/2010/main" xmlns="" val="1534239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b="1" dirty="0" smtClean="0">
                <a:solidFill>
                  <a:srgbClr val="FF0000"/>
                </a:solidFill>
              </a:rPr>
              <a:t>1. CĂN CỨ CỦA ĐẠI ĐOÀN KẾT</a:t>
            </a:r>
            <a:endParaRPr lang="en-US" dirty="0">
              <a:solidFill>
                <a:srgbClr val="FF0000"/>
              </a:solidFill>
            </a:endParaRPr>
          </a:p>
        </p:txBody>
      </p:sp>
      <p:graphicFrame>
        <p:nvGraphicFramePr>
          <p:cNvPr id="4" name="Diagram 3"/>
          <p:cNvGraphicFramePr/>
          <p:nvPr>
            <p:extLst>
              <p:ext uri="{D42A27DB-BD31-4B8C-83A1-F6EECF244321}">
                <p14:modId xmlns:p14="http://schemas.microsoft.com/office/powerpoint/2010/main" xmlns="" val="1263720377"/>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 4"/>
          <p:cNvGrpSpPr/>
          <p:nvPr/>
        </p:nvGrpSpPr>
        <p:grpSpPr>
          <a:xfrm>
            <a:off x="1527052" y="1397000"/>
            <a:ext cx="2934890" cy="4851400"/>
            <a:chOff x="3052" y="-1"/>
            <a:chExt cx="2934890" cy="4064000"/>
          </a:xfrm>
        </p:grpSpPr>
        <p:sp>
          <p:nvSpPr>
            <p:cNvPr id="9" name="Flowchart: Manual Operation 8"/>
            <p:cNvSpPr/>
            <p:nvPr/>
          </p:nvSpPr>
          <p:spPr>
            <a:xfrm rot="16200000">
              <a:off x="-561503" y="564554"/>
              <a:ext cx="4064000" cy="2934890"/>
            </a:xfrm>
            <a:prstGeom prst="flowChartManualOperation">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0" name="Flowchart: Manual Operation 4"/>
            <p:cNvSpPr/>
            <p:nvPr/>
          </p:nvSpPr>
          <p:spPr>
            <a:xfrm rot="21600000">
              <a:off x="3052" y="812799"/>
              <a:ext cx="2934890" cy="24384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0" rIns="151715" bIns="0" numCol="1" spcCol="1270" anchor="t" anchorCtr="0">
              <a:noAutofit/>
            </a:bodyPr>
            <a:lstStyle/>
            <a:p>
              <a:pPr lvl="0" algn="l" defTabSz="1066800">
                <a:lnSpc>
                  <a:spcPct val="90000"/>
                </a:lnSpc>
                <a:spcBef>
                  <a:spcPct val="0"/>
                </a:spcBef>
                <a:spcAft>
                  <a:spcPct val="35000"/>
                </a:spcAft>
              </a:pPr>
              <a:r>
                <a:rPr lang="nl-NL" sz="2800" b="1" kern="1200" dirty="0" smtClean="0"/>
                <a:t>Căn cứ của đại đoàn kết trong nước: </a:t>
              </a:r>
              <a:endParaRPr lang="en-US" sz="2800" b="1" kern="1200" dirty="0"/>
            </a:p>
            <a:p>
              <a:pPr marL="171450" lvl="1" indent="-171450" algn="l" defTabSz="844550">
                <a:lnSpc>
                  <a:spcPct val="90000"/>
                </a:lnSpc>
                <a:spcBef>
                  <a:spcPct val="0"/>
                </a:spcBef>
                <a:spcAft>
                  <a:spcPct val="15000"/>
                </a:spcAft>
                <a:buChar char="••"/>
              </a:pPr>
              <a:r>
                <a:rPr lang="nl-NL" sz="2000" b="1" kern="1200" dirty="0" smtClean="0"/>
                <a:t>Phấn đấu vì một nước Việt Nam hòa bình, thống nhất, độc lập, dân chủ và giàu mạnh.</a:t>
              </a:r>
              <a:endParaRPr lang="en-US" sz="2000" b="1" kern="1200" dirty="0"/>
            </a:p>
          </p:txBody>
        </p:sp>
      </p:grpSp>
      <p:grpSp>
        <p:nvGrpSpPr>
          <p:cNvPr id="6" name="Group 5"/>
          <p:cNvGrpSpPr/>
          <p:nvPr/>
        </p:nvGrpSpPr>
        <p:grpSpPr>
          <a:xfrm>
            <a:off x="4682058" y="1397000"/>
            <a:ext cx="2934890" cy="4851400"/>
            <a:chOff x="3158058" y="-1"/>
            <a:chExt cx="2934890" cy="4064000"/>
          </a:xfrm>
        </p:grpSpPr>
        <p:sp>
          <p:nvSpPr>
            <p:cNvPr id="7" name="Flowchart: Manual Operation 6"/>
            <p:cNvSpPr/>
            <p:nvPr/>
          </p:nvSpPr>
          <p:spPr>
            <a:xfrm rot="16200000">
              <a:off x="2593503" y="564554"/>
              <a:ext cx="4064000" cy="2934890"/>
            </a:xfrm>
            <a:prstGeom prst="flowChartManualOperation">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8" name="Flowchart: Manual Operation 6"/>
            <p:cNvSpPr/>
            <p:nvPr/>
          </p:nvSpPr>
          <p:spPr>
            <a:xfrm rot="21600000">
              <a:off x="3158058" y="812799"/>
              <a:ext cx="2934890" cy="24384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0" rIns="151715" bIns="0" numCol="1" spcCol="1270" anchor="t" anchorCtr="0">
              <a:noAutofit/>
            </a:bodyPr>
            <a:lstStyle/>
            <a:p>
              <a:pPr lvl="0" algn="l" defTabSz="1066800">
                <a:lnSpc>
                  <a:spcPct val="90000"/>
                </a:lnSpc>
                <a:spcBef>
                  <a:spcPct val="0"/>
                </a:spcBef>
                <a:spcAft>
                  <a:spcPct val="35000"/>
                </a:spcAft>
              </a:pPr>
              <a:r>
                <a:rPr lang="nl-NL" sz="2800" b="1" kern="1200" dirty="0" smtClean="0">
                  <a:solidFill>
                    <a:srgbClr val="FFFF00"/>
                  </a:solidFill>
                </a:rPr>
                <a:t>Căn cứ của đại đoàn kết quốc tế</a:t>
              </a:r>
              <a:endParaRPr lang="en-US" sz="2800" b="1" kern="1200" dirty="0">
                <a:solidFill>
                  <a:srgbClr val="FFFF00"/>
                </a:solidFill>
              </a:endParaRPr>
            </a:p>
            <a:p>
              <a:pPr marL="171450" lvl="1" indent="-171450" algn="l" defTabSz="844550">
                <a:lnSpc>
                  <a:spcPct val="90000"/>
                </a:lnSpc>
                <a:spcBef>
                  <a:spcPct val="0"/>
                </a:spcBef>
                <a:spcAft>
                  <a:spcPct val="15000"/>
                </a:spcAft>
                <a:buChar char="••"/>
              </a:pPr>
              <a:r>
                <a:rPr lang="nl-NL" sz="2000" b="1" kern="1200" dirty="0" smtClean="0">
                  <a:solidFill>
                    <a:srgbClr val="FFFF00"/>
                  </a:solidFill>
                </a:rPr>
                <a:t>Phấn đấu vì những mục tiêu chung của nhân loại, của thời đại là hòa bình, hợp tác hữu nghị, bình đẳng, bác ái, tiến bộ xã hội.</a:t>
              </a:r>
              <a:endParaRPr lang="en-US" sz="2000" b="1" kern="1200" dirty="0">
                <a:solidFill>
                  <a:srgbClr val="FFFF00"/>
                </a:solidFill>
              </a:endParaRPr>
            </a:p>
          </p:txBody>
        </p:sp>
      </p:grpSp>
    </p:spTree>
    <p:extLst>
      <p:ext uri="{BB962C8B-B14F-4D97-AF65-F5344CB8AC3E}">
        <p14:creationId xmlns:p14="http://schemas.microsoft.com/office/powerpoint/2010/main" xmlns="" val="2933752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Autofit/>
          </a:bodyPr>
          <a:lstStyle/>
          <a:p>
            <a:pPr lvl="3" algn="ctr" rtl="0">
              <a:spcBef>
                <a:spcPct val="0"/>
              </a:spcBef>
            </a:pPr>
            <a:r>
              <a:rPr lang="nl-NL" sz="4000" b="1" dirty="0" smtClean="0">
                <a:solidFill>
                  <a:srgbClr val="FF0000"/>
                </a:solidFill>
              </a:rPr>
              <a:t>3. NGUYÊN TẮC ĐẠI ĐOÀN KẾT </a:t>
            </a:r>
            <a:endParaRPr lang="en-US" sz="4000" dirty="0">
              <a:solidFill>
                <a:srgbClr val="FF0000"/>
              </a:solidFill>
            </a:endParaRPr>
          </a:p>
        </p:txBody>
      </p:sp>
      <p:sp>
        <p:nvSpPr>
          <p:cNvPr id="5" name="Block Arc 4"/>
          <p:cNvSpPr/>
          <p:nvPr/>
        </p:nvSpPr>
        <p:spPr>
          <a:xfrm>
            <a:off x="-4873914" y="152400"/>
            <a:ext cx="6978304" cy="7010400"/>
          </a:xfrm>
          <a:prstGeom prst="blockArc">
            <a:avLst>
              <a:gd name="adj1" fmla="val 18900000"/>
              <a:gd name="adj2" fmla="val 2700000"/>
              <a:gd name="adj3" fmla="val 395"/>
            </a:avLst>
          </a:prstGeom>
        </p:spPr>
        <p:style>
          <a:lnRef idx="2">
            <a:schemeClr val="accent6">
              <a:hueOff val="0"/>
              <a:satOff val="0"/>
              <a:lumOff val="0"/>
              <a:alphaOff val="0"/>
            </a:schemeClr>
          </a:lnRef>
          <a:fillRef idx="0">
            <a:schemeClr val="accent6">
              <a:tint val="90000"/>
              <a:hueOff val="0"/>
              <a:satOff val="0"/>
              <a:lumOff val="0"/>
              <a:alphaOff val="0"/>
            </a:schemeClr>
          </a:fillRef>
          <a:effectRef idx="0">
            <a:schemeClr val="accent6">
              <a:tint val="90000"/>
              <a:hueOff val="0"/>
              <a:satOff val="0"/>
              <a:lumOff val="0"/>
              <a:alphaOff val="0"/>
            </a:schemeClr>
          </a:effectRef>
          <a:fontRef idx="minor">
            <a:schemeClr val="tx1">
              <a:hueOff val="0"/>
              <a:satOff val="0"/>
              <a:lumOff val="0"/>
              <a:alphaOff val="0"/>
            </a:schemeClr>
          </a:fontRef>
        </p:style>
      </p:sp>
      <p:grpSp>
        <p:nvGrpSpPr>
          <p:cNvPr id="6" name="Group 5"/>
          <p:cNvGrpSpPr/>
          <p:nvPr/>
        </p:nvGrpSpPr>
        <p:grpSpPr>
          <a:xfrm>
            <a:off x="1704648" y="1575287"/>
            <a:ext cx="6982151" cy="1041156"/>
            <a:chOff x="564979" y="406400"/>
            <a:chExt cx="5475833" cy="812800"/>
          </a:xfrm>
        </p:grpSpPr>
        <p:sp>
          <p:nvSpPr>
            <p:cNvPr id="16" name="Rectangle 15"/>
            <p:cNvSpPr/>
            <p:nvPr/>
          </p:nvSpPr>
          <p:spPr>
            <a:xfrm>
              <a:off x="564979" y="406400"/>
              <a:ext cx="5475833" cy="812800"/>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7" name="Rectangle 16"/>
            <p:cNvSpPr/>
            <p:nvPr/>
          </p:nvSpPr>
          <p:spPr>
            <a:xfrm>
              <a:off x="564979" y="406400"/>
              <a:ext cx="5475833" cy="812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5160" tIns="43180" rIns="43180" bIns="43180" numCol="1" spcCol="1270" anchor="ctr" anchorCtr="0">
              <a:noAutofit/>
            </a:bodyPr>
            <a:lstStyle/>
            <a:p>
              <a:pPr lvl="0" algn="l" defTabSz="755650">
                <a:lnSpc>
                  <a:spcPct val="90000"/>
                </a:lnSpc>
                <a:spcBef>
                  <a:spcPct val="0"/>
                </a:spcBef>
                <a:spcAft>
                  <a:spcPct val="35000"/>
                </a:spcAft>
              </a:pPr>
              <a:r>
                <a:rPr lang="nl-NL" sz="1700" b="1" kern="1200" smtClean="0">
                  <a:solidFill>
                    <a:srgbClr val="FFFF00"/>
                  </a:solidFill>
                </a:rPr>
                <a:t>Đại đoàn kết trên cơ sở yêu thương nhân dân, tin tưởng vào nhân dân, dựa hẳn vào sức mạnh của nhân dân </a:t>
              </a:r>
              <a:endParaRPr lang="en-US" sz="1700" b="1" kern="1200" dirty="0">
                <a:solidFill>
                  <a:srgbClr val="FFFF00"/>
                </a:solidFill>
              </a:endParaRPr>
            </a:p>
          </p:txBody>
        </p:sp>
      </p:grpSp>
      <p:sp>
        <p:nvSpPr>
          <p:cNvPr id="7" name="Oval 6"/>
          <p:cNvSpPr/>
          <p:nvPr/>
        </p:nvSpPr>
        <p:spPr>
          <a:xfrm>
            <a:off x="1056905" y="1445143"/>
            <a:ext cx="1295486" cy="1301445"/>
          </a:xfrm>
          <a:prstGeom prst="ellipse">
            <a:avLst/>
          </a:prstGeom>
        </p:spPr>
        <p:style>
          <a:lnRef idx="2">
            <a:schemeClr val="accent5">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8" name="Group 7"/>
          <p:cNvGrpSpPr/>
          <p:nvPr/>
        </p:nvGrpSpPr>
        <p:grpSpPr>
          <a:xfrm>
            <a:off x="2081376" y="3137020"/>
            <a:ext cx="6605423" cy="1041156"/>
            <a:chOff x="860432" y="1625599"/>
            <a:chExt cx="5180380" cy="812800"/>
          </a:xfrm>
        </p:grpSpPr>
        <p:sp>
          <p:nvSpPr>
            <p:cNvPr id="14" name="Rectangle 13"/>
            <p:cNvSpPr/>
            <p:nvPr/>
          </p:nvSpPr>
          <p:spPr>
            <a:xfrm>
              <a:off x="860432" y="1625599"/>
              <a:ext cx="5180380" cy="812800"/>
            </a:xfrm>
            <a:prstGeom prst="rect">
              <a:avLst/>
            </a:prstGeom>
          </p:spPr>
          <p:style>
            <a:lnRef idx="2">
              <a:schemeClr val="lt1">
                <a:hueOff val="0"/>
                <a:satOff val="0"/>
                <a:lumOff val="0"/>
                <a:alphaOff val="0"/>
              </a:schemeClr>
            </a:lnRef>
            <a:fillRef idx="1">
              <a:schemeClr val="accent5">
                <a:hueOff val="-4966938"/>
                <a:satOff val="19906"/>
                <a:lumOff val="4314"/>
                <a:alphaOff val="0"/>
              </a:schemeClr>
            </a:fillRef>
            <a:effectRef idx="0">
              <a:schemeClr val="accent5">
                <a:hueOff val="-4966938"/>
                <a:satOff val="19906"/>
                <a:lumOff val="4314"/>
                <a:alphaOff val="0"/>
              </a:schemeClr>
            </a:effectRef>
            <a:fontRef idx="minor">
              <a:schemeClr val="lt1"/>
            </a:fontRef>
          </p:style>
        </p:sp>
        <p:sp>
          <p:nvSpPr>
            <p:cNvPr id="15" name="Rectangle 14"/>
            <p:cNvSpPr/>
            <p:nvPr/>
          </p:nvSpPr>
          <p:spPr>
            <a:xfrm>
              <a:off x="860432" y="1625599"/>
              <a:ext cx="5180380" cy="812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5160" tIns="43180" rIns="43180" bIns="43180" numCol="1" spcCol="1270" anchor="ctr" anchorCtr="0">
              <a:noAutofit/>
            </a:bodyPr>
            <a:lstStyle/>
            <a:p>
              <a:pPr lvl="0" algn="l" defTabSz="755650">
                <a:lnSpc>
                  <a:spcPct val="90000"/>
                </a:lnSpc>
                <a:spcBef>
                  <a:spcPct val="0"/>
                </a:spcBef>
                <a:spcAft>
                  <a:spcPct val="35000"/>
                </a:spcAft>
              </a:pPr>
              <a:r>
                <a:rPr lang="nl-NL" sz="1700" b="1" kern="1200" smtClean="0">
                  <a:solidFill>
                    <a:srgbClr val="FFFF00"/>
                  </a:solidFill>
                </a:rPr>
                <a:t>Đại đoàn kết trên cơ sở đảm bảo lợi ích tối cao của Tổ quốc và dân tộc; quyền lợi cơ bản của nhân dân lao động </a:t>
              </a:r>
              <a:endParaRPr lang="en-US" sz="1700" b="1" kern="1200" dirty="0">
                <a:solidFill>
                  <a:srgbClr val="FFFF00"/>
                </a:solidFill>
              </a:endParaRPr>
            </a:p>
          </p:txBody>
        </p:sp>
      </p:grpSp>
      <p:sp>
        <p:nvSpPr>
          <p:cNvPr id="9" name="Oval 8"/>
          <p:cNvSpPr/>
          <p:nvPr/>
        </p:nvSpPr>
        <p:spPr>
          <a:xfrm>
            <a:off x="1433633" y="3006875"/>
            <a:ext cx="1295486" cy="1301445"/>
          </a:xfrm>
          <a:prstGeom prst="ellipse">
            <a:avLst/>
          </a:prstGeom>
        </p:spPr>
        <p:style>
          <a:lnRef idx="2">
            <a:schemeClr val="accent5">
              <a:hueOff val="-4966938"/>
              <a:satOff val="19906"/>
              <a:lumOff val="4314"/>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10" name="Group 9"/>
          <p:cNvGrpSpPr/>
          <p:nvPr/>
        </p:nvGrpSpPr>
        <p:grpSpPr>
          <a:xfrm>
            <a:off x="1704648" y="4698754"/>
            <a:ext cx="6982151" cy="1041156"/>
            <a:chOff x="564979" y="2844800"/>
            <a:chExt cx="5475833" cy="812800"/>
          </a:xfrm>
        </p:grpSpPr>
        <p:sp>
          <p:nvSpPr>
            <p:cNvPr id="12" name="Rectangle 11"/>
            <p:cNvSpPr/>
            <p:nvPr/>
          </p:nvSpPr>
          <p:spPr>
            <a:xfrm>
              <a:off x="564979" y="2844800"/>
              <a:ext cx="5475833" cy="812800"/>
            </a:xfrm>
            <a:prstGeom prst="rect">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13" name="Rectangle 12"/>
            <p:cNvSpPr/>
            <p:nvPr/>
          </p:nvSpPr>
          <p:spPr>
            <a:xfrm>
              <a:off x="564979" y="2844800"/>
              <a:ext cx="5475833" cy="812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5160" tIns="43180" rIns="43180" bIns="43180" numCol="1" spcCol="1270" anchor="ctr" anchorCtr="0">
              <a:noAutofit/>
            </a:bodyPr>
            <a:lstStyle/>
            <a:p>
              <a:pPr lvl="0" algn="l" defTabSz="755650">
                <a:lnSpc>
                  <a:spcPct val="90000"/>
                </a:lnSpc>
                <a:spcBef>
                  <a:spcPct val="0"/>
                </a:spcBef>
                <a:spcAft>
                  <a:spcPct val="35000"/>
                </a:spcAft>
              </a:pPr>
              <a:r>
                <a:rPr lang="nl-NL" sz="1700" b="1" kern="1200" smtClean="0">
                  <a:solidFill>
                    <a:srgbClr val="FFFF00"/>
                  </a:solidFill>
                </a:rPr>
                <a:t>Đại đoàn kết theo quan điểm, lập trường của giai cấp công nhân, lấy liên minh giữa công nhân, nông dân với trí thức làm nòng cốt, đặt dưới sự lãnh đạo của Đảng.</a:t>
              </a:r>
              <a:endParaRPr lang="en-US" sz="1700" b="1" kern="1200" dirty="0">
                <a:solidFill>
                  <a:srgbClr val="FFFF00"/>
                </a:solidFill>
              </a:endParaRPr>
            </a:p>
          </p:txBody>
        </p:sp>
      </p:grpSp>
      <p:sp>
        <p:nvSpPr>
          <p:cNvPr id="11" name="Oval 10"/>
          <p:cNvSpPr/>
          <p:nvPr/>
        </p:nvSpPr>
        <p:spPr>
          <a:xfrm>
            <a:off x="1056905" y="4568610"/>
            <a:ext cx="1295486" cy="1301445"/>
          </a:xfrm>
          <a:prstGeom prst="ellipse">
            <a:avLst/>
          </a:prstGeom>
        </p:spPr>
        <p:style>
          <a:lnRef idx="2">
            <a:schemeClr val="accent5">
              <a:hueOff val="-9933876"/>
              <a:satOff val="39811"/>
              <a:lumOff val="8628"/>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xmlns="" val="741877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1119</Words>
  <Application>Microsoft Office PowerPoint</Application>
  <PresentationFormat>On-screen Show (4:3)</PresentationFormat>
  <Paragraphs>65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TƯ TƯỞNG HỒ CHÍ MINH  VỀ ĐẠI ĐOÀN KẾT</vt:lpstr>
      <vt:lpstr>Slide 2</vt:lpstr>
      <vt:lpstr>I. VỊ TRÍ, TẦM QUAN TRỌNG CỦA ĐẠI ĐOÀN KẾT TRONG TƯ TƯỞNG HỒ CHÍ MINH</vt:lpstr>
      <vt:lpstr>Slide 4</vt:lpstr>
      <vt:lpstr>Slide 5</vt:lpstr>
      <vt:lpstr>Slide 6</vt:lpstr>
      <vt:lpstr>III. QUAN ĐIỂM CƠ BẢN TRONG TƯ TƯỞNG HỒ CHÍ MINH VỀ ĐẠI ĐOÀN KẾT</vt:lpstr>
      <vt:lpstr>1. CĂN CỨ CỦA ĐẠI ĐOÀN KẾT</vt:lpstr>
      <vt:lpstr>3. NGUYÊN TẮC ĐẠI ĐOÀN KẾT </vt:lpstr>
      <vt:lpstr>3. PHƯƠNG PHÁP ĐẠI ĐOÀN KẾT</vt:lpstr>
      <vt:lpstr>Phương pháp tổ chức</vt:lpstr>
      <vt:lpstr>Phương pháp dân vận</vt:lpstr>
      <vt:lpstr>Phương pháp sử dụng sách lược lợi dụng mâu thuẫn trong hàng ngũ kẻ thù.</vt:lpstr>
      <vt:lpstr>III. VẬN DỤNG TƯ TƯỞNG HỒ CHÍ MINH VỀ ĐẠI ĐOÀN KẾT TRONG GIAI ĐOẠN HIỆN NAY</vt:lpstr>
      <vt:lpstr>1. THỰC TRẠNG</vt:lpstr>
      <vt:lpstr>2. YÊU CẦU CỦA TÌNH HÌNH MỚI</vt:lpstr>
      <vt:lpstr>3. QUAN ĐIỂM CỦA ĐẢNG VỀ PHÁT HUY SỨC MẠNH ĐẠI ĐOÀN KẾT DÂN TỘC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TƯ TƯỞNG HỒ CHÍ MINH VỀ ĐẠI ĐOÀN KẾT</dc:title>
  <dc:creator>PC-XDD-03</dc:creator>
  <cp:lastModifiedBy>DELL</cp:lastModifiedBy>
  <cp:revision>9</cp:revision>
  <dcterms:created xsi:type="dcterms:W3CDTF">2013-04-13T04:13:16Z</dcterms:created>
  <dcterms:modified xsi:type="dcterms:W3CDTF">2013-04-13T05:46:05Z</dcterms:modified>
</cp:coreProperties>
</file>