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91" r:id="rId9"/>
    <p:sldId id="264" r:id="rId10"/>
    <p:sldId id="265" r:id="rId11"/>
    <p:sldId id="266" r:id="rId12"/>
    <p:sldId id="267" r:id="rId13"/>
    <p:sldId id="292" r:id="rId14"/>
    <p:sldId id="270" r:id="rId15"/>
    <p:sldId id="271" r:id="rId16"/>
    <p:sldId id="272" r:id="rId17"/>
    <p:sldId id="273" r:id="rId18"/>
    <p:sldId id="274" r:id="rId19"/>
    <p:sldId id="275" r:id="rId20"/>
    <p:sldId id="277" r:id="rId21"/>
    <p:sldId id="276"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0" d="100"/>
          <a:sy n="50" d="100"/>
        </p:scale>
        <p:origin x="1500" y="5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C084A4E-39AB-4735-B96E-1212AE02A63C}"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1068213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084A4E-39AB-4735-B96E-1212AE02A63C}" type="datetimeFigureOut">
              <a:rPr lang="en-US" smtClean="0"/>
              <a:t>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3336312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084A4E-39AB-4735-B96E-1212AE02A63C}"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889891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084A4E-39AB-4735-B96E-1212AE02A63C}"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D6003-78FD-49BE-89C7-7F700AE767DE}"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063617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084A4E-39AB-4735-B96E-1212AE02A63C}"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2240172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C084A4E-39AB-4735-B96E-1212AE02A63C}" type="datetimeFigureOut">
              <a:rPr lang="en-US" smtClean="0"/>
              <a:t>2/3/2015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10036439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C084A4E-39AB-4735-B96E-1212AE02A63C}" type="datetimeFigureOut">
              <a:rPr lang="en-US" smtClean="0"/>
              <a:t>2/3/2015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3255417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084A4E-39AB-4735-B96E-1212AE02A63C}"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25148243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084A4E-39AB-4735-B96E-1212AE02A63C}"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3409377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CC084A4E-39AB-4735-B96E-1212AE02A63C}"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4274264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084A4E-39AB-4735-B96E-1212AE02A63C}"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799828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084A4E-39AB-4735-B96E-1212AE02A63C}" type="datetimeFigureOut">
              <a:rPr lang="en-US" smtClean="0"/>
              <a:t>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1439277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C084A4E-39AB-4735-B96E-1212AE02A63C}" type="datetimeFigureOut">
              <a:rPr lang="en-US" smtClean="0"/>
              <a:t>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3791746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CC084A4E-39AB-4735-B96E-1212AE02A63C}" type="datetimeFigureOut">
              <a:rPr lang="en-US" smtClean="0"/>
              <a:t>2/3/2015</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3216212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CC084A4E-39AB-4735-B96E-1212AE02A63C}" type="datetimeFigureOut">
              <a:rPr lang="en-US" smtClean="0"/>
              <a:t>2/3/2015</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228419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CC084A4E-39AB-4735-B96E-1212AE02A63C}" type="datetimeFigureOut">
              <a:rPr lang="en-US" smtClean="0"/>
              <a:t>2/3/2015</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2478635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084A4E-39AB-4735-B96E-1212AE02A63C}" type="datetimeFigureOut">
              <a:rPr lang="en-US" smtClean="0"/>
              <a:t>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4D6003-78FD-49BE-89C7-7F700AE767DE}" type="slidenum">
              <a:rPr lang="en-US" smtClean="0"/>
              <a:t>‹#›</a:t>
            </a:fld>
            <a:endParaRPr lang="en-US"/>
          </a:p>
        </p:txBody>
      </p:sp>
    </p:spTree>
    <p:extLst>
      <p:ext uri="{BB962C8B-B14F-4D97-AF65-F5344CB8AC3E}">
        <p14:creationId xmlns:p14="http://schemas.microsoft.com/office/powerpoint/2010/main" val="1317651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C084A4E-39AB-4735-B96E-1212AE02A63C}" type="datetimeFigureOut">
              <a:rPr lang="en-US" smtClean="0"/>
              <a:t>2/3/2015</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A44D6003-78FD-49BE-89C7-7F700AE767DE}" type="slidenum">
              <a:rPr lang="en-US" smtClean="0"/>
              <a:t>‹#›</a:t>
            </a:fld>
            <a:endParaRPr lang="en-US"/>
          </a:p>
        </p:txBody>
      </p:sp>
    </p:spTree>
    <p:extLst>
      <p:ext uri="{BB962C8B-B14F-4D97-AF65-F5344CB8AC3E}">
        <p14:creationId xmlns:p14="http://schemas.microsoft.com/office/powerpoint/2010/main" val="195064962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1105" y="1488583"/>
            <a:ext cx="9586025" cy="3329581"/>
          </a:xfrm>
        </p:spPr>
        <p:txBody>
          <a:bodyPr/>
          <a:lstStyle/>
          <a:p>
            <a:pPr algn="ctr"/>
            <a:r>
              <a:rPr lang="en-US" sz="6000" b="1" dirty="0">
                <a:latin typeface="Arial" panose="020B0604020202020204" pitchFamily="34" charset="0"/>
                <a:cs typeface="Arial" panose="020B0604020202020204" pitchFamily="34" charset="0"/>
              </a:rPr>
              <a:t>TƯ TƯỞNG HỒ CHÍ MINH VỀ CÁN BỘ VÀ </a:t>
            </a:r>
            <a:br>
              <a:rPr lang="en-US" sz="6000" b="1" dirty="0">
                <a:latin typeface="Arial" panose="020B0604020202020204" pitchFamily="34" charset="0"/>
                <a:cs typeface="Arial" panose="020B0604020202020204" pitchFamily="34" charset="0"/>
              </a:rPr>
            </a:br>
            <a:r>
              <a:rPr lang="en-US" sz="6000" b="1" dirty="0">
                <a:latin typeface="Arial" panose="020B0604020202020204" pitchFamily="34" charset="0"/>
                <a:cs typeface="Arial" panose="020B0604020202020204" pitchFamily="34" charset="0"/>
              </a:rPr>
              <a:t>CÔNG TÁC CÁN BỘ</a:t>
            </a:r>
            <a:r>
              <a:rPr lang="en-US" sz="6000" dirty="0">
                <a:latin typeface="Arial" panose="020B0604020202020204" pitchFamily="34" charset="0"/>
                <a:cs typeface="Arial" panose="020B0604020202020204" pitchFamily="34" charset="0"/>
              </a:rPr>
              <a:t/>
            </a:r>
            <a:br>
              <a:rPr lang="en-US" sz="6000" dirty="0">
                <a:latin typeface="Arial" panose="020B0604020202020204" pitchFamily="34" charset="0"/>
                <a:cs typeface="Arial" panose="020B0604020202020204" pitchFamily="34" charset="0"/>
              </a:rPr>
            </a:br>
            <a:endParaRPr lang="en-US" sz="6000" dirty="0">
              <a:latin typeface="Arial" panose="020B0604020202020204" pitchFamily="34" charset="0"/>
              <a:cs typeface="Arial" panose="020B0604020202020204" pitchFamily="34" charset="0"/>
            </a:endParaRPr>
          </a:p>
        </p:txBody>
      </p:sp>
      <p:sp>
        <p:nvSpPr>
          <p:cNvPr id="4" name="Text Box 3"/>
          <p:cNvSpPr txBox="1">
            <a:spLocks noChangeArrowheads="1"/>
          </p:cNvSpPr>
          <p:nvPr/>
        </p:nvSpPr>
        <p:spPr bwMode="auto">
          <a:xfrm>
            <a:off x="2419350" y="4519612"/>
            <a:ext cx="6705600" cy="218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n-US" altLang="en-US" sz="2800" b="1" dirty="0">
                <a:solidFill>
                  <a:srgbClr val="FFFF00"/>
                </a:solidFill>
                <a:latin typeface="Arial" panose="020B0604020202020204" pitchFamily="34" charset="0"/>
              </a:rPr>
              <a:t>TS. </a:t>
            </a:r>
            <a:r>
              <a:rPr lang="en-US" altLang="en-US" sz="2800" b="1" dirty="0" smtClean="0">
                <a:solidFill>
                  <a:srgbClr val="FFFF00"/>
                </a:solidFill>
                <a:latin typeface="Arial" panose="020B0604020202020204" pitchFamily="34" charset="0"/>
              </a:rPr>
              <a:t>GVCC. NGUYỄN </a:t>
            </a:r>
            <a:r>
              <a:rPr lang="en-US" altLang="en-US" sz="2800" b="1" dirty="0">
                <a:solidFill>
                  <a:srgbClr val="FFFF00"/>
                </a:solidFill>
                <a:latin typeface="Arial" panose="020B0604020202020204" pitchFamily="34" charset="0"/>
              </a:rPr>
              <a:t>VIỆT HÙNG</a:t>
            </a:r>
          </a:p>
          <a:p>
            <a:pPr algn="ctr" eaLnBrk="1" hangingPunct="1">
              <a:spcBef>
                <a:spcPct val="50000"/>
              </a:spcBef>
            </a:pPr>
            <a:r>
              <a:rPr lang="en-US" altLang="en-US" sz="2400" b="1" dirty="0">
                <a:solidFill>
                  <a:srgbClr val="FFFF00"/>
                </a:solidFill>
                <a:latin typeface="Arial" panose="020B0604020202020204" pitchFamily="34" charset="0"/>
              </a:rPr>
              <a:t>TRƯỞNG KHOA XÂY DỰNG ĐẢNG</a:t>
            </a:r>
          </a:p>
          <a:p>
            <a:pPr algn="ctr" eaLnBrk="1" hangingPunct="1">
              <a:spcBef>
                <a:spcPct val="50000"/>
              </a:spcBef>
            </a:pPr>
            <a:r>
              <a:rPr lang="en-US" altLang="en-US" sz="2400" b="1" dirty="0">
                <a:solidFill>
                  <a:srgbClr val="FFFF00"/>
                </a:solidFill>
                <a:latin typeface="Arial" panose="020B0604020202020204" pitchFamily="34" charset="0"/>
              </a:rPr>
              <a:t>HỌC VIỆN CÁN BỘ TP. HỒ CHÍ MINH</a:t>
            </a:r>
          </a:p>
          <a:p>
            <a:pPr algn="ctr" eaLnBrk="1" hangingPunct="1">
              <a:spcBef>
                <a:spcPct val="50000"/>
              </a:spcBef>
            </a:pPr>
            <a:endParaRPr lang="en-US" altLang="en-US" sz="2400" b="1" dirty="0">
              <a:solidFill>
                <a:srgbClr val="FFFF00"/>
              </a:solidFill>
              <a:latin typeface="Arial" panose="020B0604020202020204" pitchFamily="34" charset="0"/>
            </a:endParaRPr>
          </a:p>
        </p:txBody>
      </p:sp>
    </p:spTree>
    <p:extLst>
      <p:ext uri="{BB962C8B-B14F-4D97-AF65-F5344CB8AC3E}">
        <p14:creationId xmlns:p14="http://schemas.microsoft.com/office/powerpoint/2010/main" val="1605335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205068"/>
            <a:ext cx="9404723" cy="1400530"/>
          </a:xfrm>
        </p:spPr>
        <p:txBody>
          <a:bodyPr/>
          <a:lstStyle/>
          <a:p>
            <a:pPr lvl="0" algn="ctr"/>
            <a:r>
              <a:rPr lang="en-US" sz="4400" b="1" dirty="0" err="1">
                <a:solidFill>
                  <a:srgbClr val="FFFF00"/>
                </a:solidFill>
                <a:latin typeface="Arial" panose="020B0604020202020204" pitchFamily="34" charset="0"/>
                <a:cs typeface="Arial" panose="020B0604020202020204" pitchFamily="34" charset="0"/>
              </a:rPr>
              <a:t>Trung</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với</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nước</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hiếu</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với</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dân</a:t>
            </a:r>
            <a:r>
              <a:rPr lang="en-US" sz="4400" b="1" dirty="0">
                <a:solidFill>
                  <a:srgbClr val="FFFF00"/>
                </a:solidFill>
                <a:latin typeface="Arial" panose="020B0604020202020204" pitchFamily="34" charset="0"/>
                <a:cs typeface="Arial" panose="020B0604020202020204" pitchFamily="34" charset="0"/>
              </a:rPr>
              <a:t/>
            </a:r>
            <a:br>
              <a:rPr lang="en-US" sz="4400" b="1" dirty="0">
                <a:solidFill>
                  <a:srgbClr val="FFFF00"/>
                </a:solidFill>
                <a:latin typeface="Arial" panose="020B0604020202020204" pitchFamily="34" charset="0"/>
                <a:cs typeface="Arial" panose="020B0604020202020204" pitchFamily="34" charset="0"/>
              </a:rPr>
            </a:br>
            <a:endParaRPr lang="en-US" dirty="0">
              <a:solidFill>
                <a:srgbClr val="FFFF00"/>
              </a:solidFill>
            </a:endParaRPr>
          </a:p>
        </p:txBody>
      </p:sp>
      <p:sp>
        <p:nvSpPr>
          <p:cNvPr id="3" name="Content Placeholder 2"/>
          <p:cNvSpPr>
            <a:spLocks noGrp="1"/>
          </p:cNvSpPr>
          <p:nvPr>
            <p:ph idx="1"/>
          </p:nvPr>
        </p:nvSpPr>
        <p:spPr>
          <a:xfrm>
            <a:off x="360362" y="1605598"/>
            <a:ext cx="11336338" cy="4195481"/>
          </a:xfrm>
        </p:spPr>
        <p:txBody>
          <a:bodyPr>
            <a:noAutofit/>
          </a:bodyPr>
          <a:lstStyle/>
          <a:p>
            <a:pPr algn="just"/>
            <a:r>
              <a:rPr lang="en-US" sz="3200" b="1" dirty="0" smtClean="0">
                <a:latin typeface="Arial" panose="020B0604020202020204" pitchFamily="34" charset="0"/>
                <a:cs typeface="Arial" panose="020B0604020202020204" pitchFamily="34" charset="0"/>
              </a:rPr>
              <a:t>“</a:t>
            </a:r>
            <a:r>
              <a:rPr lang="vi-VN" sz="3200" b="1" dirty="0" smtClean="0">
                <a:latin typeface="Arial" panose="020B0604020202020204" pitchFamily="34" charset="0"/>
                <a:cs typeface="Arial" panose="020B0604020202020204" pitchFamily="34" charset="0"/>
              </a:rPr>
              <a:t>Đạo </a:t>
            </a:r>
            <a:r>
              <a:rPr lang="vi-VN" sz="3200" b="1" dirty="0">
                <a:latin typeface="Arial" panose="020B0604020202020204" pitchFamily="34" charset="0"/>
                <a:cs typeface="Arial" panose="020B0604020202020204" pitchFamily="34" charset="0"/>
              </a:rPr>
              <a:t>đức cũ như người đầu ngược xuống đất, chân chổng lên trời. Đạo đức mới như người hai chân đứng vững được dưới đất, đầu ngẩng lên </a:t>
            </a:r>
            <a:r>
              <a:rPr lang="vi-VN" sz="3200" b="1" dirty="0" smtClean="0">
                <a:latin typeface="Arial" panose="020B0604020202020204" pitchFamily="34" charset="0"/>
                <a:cs typeface="Arial" panose="020B0604020202020204" pitchFamily="34" charset="0"/>
              </a:rPr>
              <a:t>trời</a:t>
            </a:r>
            <a:r>
              <a:rPr lang="en-US" sz="3200" b="1" dirty="0" smtClean="0">
                <a:latin typeface="Arial" panose="020B0604020202020204" pitchFamily="34" charset="0"/>
                <a:cs typeface="Arial" panose="020B0604020202020204" pitchFamily="34" charset="0"/>
              </a:rPr>
              <a:t>”</a:t>
            </a:r>
          </a:p>
          <a:p>
            <a:pPr algn="just"/>
            <a:r>
              <a:rPr lang="vi-VN" sz="3200" b="1" dirty="0">
                <a:latin typeface="Arial" panose="020B0604020202020204" pitchFamily="34" charset="0"/>
                <a:cs typeface="Arial" panose="020B0604020202020204" pitchFamily="34" charset="0"/>
              </a:rPr>
              <a:t>“Bọn phong kiến xưa cũng nêu ra cần kiệm liêm chính, nhưng không bao giờ làm mà lại bắt nhân dân phải tuân theo để phụng sự quyền lợi cho chúng. Ngày nay ta đề ra cần, kiệm, liêm, chính cho cán bộ thực hiện làm gương cho nhân dân noi theo để lợi cho nước, cho dân”.</a:t>
            </a:r>
            <a:endParaRPr 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5461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0" y="214238"/>
            <a:ext cx="9404723" cy="1400530"/>
          </a:xfrm>
        </p:spPr>
        <p:txBody>
          <a:bodyPr/>
          <a:lstStyle/>
          <a:p>
            <a:pPr lvl="0" algn="ctr"/>
            <a:r>
              <a:rPr lang="en-US" sz="4000" b="1" dirty="0" err="1">
                <a:solidFill>
                  <a:srgbClr val="FFFF00"/>
                </a:solidFill>
                <a:latin typeface="Arial" panose="020B0604020202020204" pitchFamily="34" charset="0"/>
                <a:cs typeface="Arial" panose="020B0604020202020204" pitchFamily="34" charset="0"/>
              </a:rPr>
              <a:t>Cần</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kiệm</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liêm</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chính</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chí</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công</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vô</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tư</a:t>
            </a:r>
            <a:r>
              <a:rPr lang="en-US" sz="4000" b="1" dirty="0">
                <a:solidFill>
                  <a:srgbClr val="FFFF00"/>
                </a:solidFill>
                <a:latin typeface="Arial" panose="020B0604020202020204" pitchFamily="34" charset="0"/>
                <a:cs typeface="Arial" panose="020B0604020202020204" pitchFamily="34" charset="0"/>
              </a:rPr>
              <a:t/>
            </a:r>
            <a:br>
              <a:rPr lang="en-US" sz="4000" b="1" dirty="0">
                <a:solidFill>
                  <a:srgbClr val="FFFF00"/>
                </a:solidFill>
                <a:latin typeface="Arial" panose="020B0604020202020204" pitchFamily="34" charset="0"/>
                <a:cs typeface="Arial" panose="020B0604020202020204" pitchFamily="34" charset="0"/>
              </a:rPr>
            </a:br>
            <a:endParaRPr lang="en-US" sz="4000" dirty="0">
              <a:solidFill>
                <a:srgbClr val="FFFF00"/>
              </a:solidFill>
            </a:endParaRPr>
          </a:p>
        </p:txBody>
      </p:sp>
      <p:sp>
        <p:nvSpPr>
          <p:cNvPr id="3" name="Content Placeholder 2"/>
          <p:cNvSpPr>
            <a:spLocks noGrp="1"/>
          </p:cNvSpPr>
          <p:nvPr>
            <p:ph idx="1"/>
          </p:nvPr>
        </p:nvSpPr>
        <p:spPr>
          <a:xfrm>
            <a:off x="646110" y="1614768"/>
            <a:ext cx="10802939" cy="4195481"/>
          </a:xfrm>
        </p:spPr>
        <p:txBody>
          <a:bodyPr>
            <a:noAutofit/>
          </a:bodyPr>
          <a:lstStyle/>
          <a:p>
            <a:pPr marL="0" indent="0" algn="ctr">
              <a:buNone/>
            </a:pPr>
            <a:r>
              <a:rPr lang="vi-VN" sz="3600" b="1" dirty="0">
                <a:latin typeface="+mn-lt"/>
              </a:rPr>
              <a:t>Trời có bốn mùa: Xuân, Hạ, Thu, Đông </a:t>
            </a:r>
            <a:endParaRPr lang="en-US" sz="3600" b="1" dirty="0" smtClean="0">
              <a:latin typeface="+mn-lt"/>
            </a:endParaRPr>
          </a:p>
          <a:p>
            <a:pPr marL="0" indent="0" algn="ctr">
              <a:buNone/>
            </a:pPr>
            <a:r>
              <a:rPr lang="vi-VN" sz="3600" b="1" dirty="0" smtClean="0">
                <a:latin typeface="+mn-lt"/>
              </a:rPr>
              <a:t>Đất </a:t>
            </a:r>
            <a:r>
              <a:rPr lang="vi-VN" sz="3600" b="1" dirty="0">
                <a:latin typeface="+mn-lt"/>
              </a:rPr>
              <a:t>có bốn phương: Đông, Tây, Nam, Bắc </a:t>
            </a:r>
            <a:endParaRPr lang="en-US" sz="3600" b="1" dirty="0" smtClean="0">
              <a:latin typeface="+mn-lt"/>
            </a:endParaRPr>
          </a:p>
          <a:p>
            <a:pPr marL="0" indent="0" algn="ctr">
              <a:buNone/>
            </a:pPr>
            <a:r>
              <a:rPr lang="vi-VN" sz="3600" b="1" dirty="0" smtClean="0">
                <a:latin typeface="+mn-lt"/>
              </a:rPr>
              <a:t>Người </a:t>
            </a:r>
            <a:r>
              <a:rPr lang="vi-VN" sz="3600" b="1" dirty="0">
                <a:latin typeface="+mn-lt"/>
              </a:rPr>
              <a:t>có bốn đức: Cần, Kiệm, Liêm, Chính. </a:t>
            </a:r>
            <a:endParaRPr lang="en-US" sz="3600" b="1" dirty="0" smtClean="0">
              <a:latin typeface="+mn-lt"/>
            </a:endParaRPr>
          </a:p>
          <a:p>
            <a:pPr marL="0" indent="0" algn="ctr">
              <a:buNone/>
            </a:pPr>
            <a:r>
              <a:rPr lang="vi-VN" sz="3600" b="1" dirty="0" smtClean="0">
                <a:latin typeface="+mn-lt"/>
              </a:rPr>
              <a:t>Thiếu </a:t>
            </a:r>
            <a:r>
              <a:rPr lang="vi-VN" sz="3600" b="1" dirty="0">
                <a:latin typeface="+mn-lt"/>
              </a:rPr>
              <a:t>một mùa, thì không thành trời. </a:t>
            </a:r>
            <a:endParaRPr lang="en-US" sz="3600" b="1" dirty="0" smtClean="0">
              <a:latin typeface="+mn-lt"/>
            </a:endParaRPr>
          </a:p>
          <a:p>
            <a:pPr marL="0" indent="0" algn="ctr">
              <a:buNone/>
            </a:pPr>
            <a:r>
              <a:rPr lang="vi-VN" sz="3600" b="1" dirty="0" smtClean="0">
                <a:latin typeface="+mn-lt"/>
              </a:rPr>
              <a:t>Thiếu </a:t>
            </a:r>
            <a:r>
              <a:rPr lang="vi-VN" sz="3600" b="1" dirty="0">
                <a:latin typeface="+mn-lt"/>
              </a:rPr>
              <a:t>một phương, thì không thành đất </a:t>
            </a:r>
            <a:endParaRPr lang="en-US" sz="3600" b="1" dirty="0" smtClean="0">
              <a:latin typeface="+mn-lt"/>
            </a:endParaRPr>
          </a:p>
          <a:p>
            <a:pPr marL="0" indent="0" algn="ctr">
              <a:buNone/>
            </a:pPr>
            <a:r>
              <a:rPr lang="vi-VN" sz="3600" b="1" dirty="0" smtClean="0">
                <a:latin typeface="+mn-lt"/>
              </a:rPr>
              <a:t>Thiếu </a:t>
            </a:r>
            <a:r>
              <a:rPr lang="vi-VN" sz="3600" b="1" dirty="0">
                <a:latin typeface="+mn-lt"/>
              </a:rPr>
              <a:t>một đức, thì không thành người.</a:t>
            </a:r>
            <a:endParaRPr lang="en-US" sz="3600" b="1" dirty="0">
              <a:latin typeface="+mn-lt"/>
            </a:endParaRPr>
          </a:p>
        </p:txBody>
      </p:sp>
    </p:spTree>
    <p:extLst>
      <p:ext uri="{BB962C8B-B14F-4D97-AF65-F5344CB8AC3E}">
        <p14:creationId xmlns:p14="http://schemas.microsoft.com/office/powerpoint/2010/main" val="32154873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7512" y="1443318"/>
            <a:ext cx="11336338" cy="4690782"/>
          </a:xfrm>
        </p:spPr>
        <p:txBody>
          <a:bodyPr>
            <a:noAutofit/>
          </a:bodyPr>
          <a:lstStyle/>
          <a:p>
            <a:pPr algn="just">
              <a:spcBef>
                <a:spcPts val="600"/>
              </a:spcBef>
              <a:spcAft>
                <a:spcPts val="600"/>
              </a:spcAft>
            </a:pPr>
            <a:r>
              <a:rPr lang="en-US" sz="2600" b="1" dirty="0" smtClean="0">
                <a:latin typeface="Arial" panose="020B0604020202020204" pitchFamily="34" charset="0"/>
                <a:cs typeface="Arial" panose="020B0604020202020204" pitchFamily="34" charset="0"/>
              </a:rPr>
              <a:t>“</a:t>
            </a:r>
            <a:r>
              <a:rPr lang="vi-VN" sz="2600" b="1" dirty="0" smtClean="0">
                <a:latin typeface="Arial" panose="020B0604020202020204" pitchFamily="34" charset="0"/>
                <a:cs typeface="Arial" panose="020B0604020202020204" pitchFamily="34" charset="0"/>
              </a:rPr>
              <a:t>Trước </a:t>
            </a:r>
            <a:r>
              <a:rPr lang="vi-VN" sz="2600" b="1" dirty="0">
                <a:latin typeface="Arial" panose="020B0604020202020204" pitchFamily="34" charset="0"/>
                <a:cs typeface="Arial" panose="020B0604020202020204" pitchFamily="34" charset="0"/>
              </a:rPr>
              <a:t>nhất là cán bộ các cơ quan, các đoàn thể, cấp cao thì quyền to, cấp thấp thì quyền nhỏ. Dù to hay nhỏ, có quyền mà thiếu lương tâm là có dịp đục khoét, có dịp ăn của đút, có dịp “dĩ công vi tư</a:t>
            </a:r>
            <a:r>
              <a:rPr lang="vi-VN" sz="2600" b="1" dirty="0" smtClean="0">
                <a:latin typeface="Arial" panose="020B0604020202020204" pitchFamily="34" charset="0"/>
                <a:cs typeface="Arial" panose="020B0604020202020204" pitchFamily="34" charset="0"/>
              </a:rPr>
              <a:t>”.</a:t>
            </a:r>
            <a:r>
              <a:rPr lang="en-US" sz="2600" b="1" dirty="0" smtClean="0">
                <a:latin typeface="Arial" panose="020B0604020202020204" pitchFamily="34" charset="0"/>
                <a:cs typeface="Arial" panose="020B0604020202020204" pitchFamily="34" charset="0"/>
              </a:rPr>
              <a:t>”.</a:t>
            </a:r>
          </a:p>
          <a:p>
            <a:pPr algn="just">
              <a:spcBef>
                <a:spcPts val="600"/>
              </a:spcBef>
              <a:spcAft>
                <a:spcPts val="600"/>
              </a:spcAft>
            </a:pPr>
            <a:r>
              <a:rPr lang="en-US" sz="2600" b="1" dirty="0">
                <a:latin typeface="Arial" panose="020B0604020202020204" pitchFamily="34" charset="0"/>
                <a:cs typeface="Arial" panose="020B0604020202020204" pitchFamily="34" charset="0"/>
              </a:rPr>
              <a:t>“</a:t>
            </a:r>
            <a:r>
              <a:rPr lang="en-US" sz="2600" b="1" dirty="0" err="1">
                <a:latin typeface="Arial" panose="020B0604020202020204" pitchFamily="34" charset="0"/>
                <a:cs typeface="Arial" panose="020B0604020202020204" pitchFamily="34" charset="0"/>
              </a:rPr>
              <a:t>Chủ</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nghĩa</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cá</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nhân</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là</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một</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trở</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ngại</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cho</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việc</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xây</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dựng</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chủ</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nghĩa</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xã</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hội</a:t>
            </a:r>
            <a:r>
              <a:rPr lang="en-US" sz="2600" b="1" dirty="0">
                <a:latin typeface="Arial" panose="020B0604020202020204" pitchFamily="34" charset="0"/>
                <a:cs typeface="Arial" panose="020B0604020202020204" pitchFamily="34" charset="0"/>
              </a:rPr>
              <a:t>. Cho </a:t>
            </a:r>
            <a:r>
              <a:rPr lang="en-US" sz="2600" b="1" dirty="0" err="1">
                <a:latin typeface="Arial" panose="020B0604020202020204" pitchFamily="34" charset="0"/>
                <a:cs typeface="Arial" panose="020B0604020202020204" pitchFamily="34" charset="0"/>
              </a:rPr>
              <a:t>nên</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thắng</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lợi</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của</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chủ</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nghĩa</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xã</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hội</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không</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thể</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tách</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rời</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thắng</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lợi</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của</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cuộc</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đấu</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tranh</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trừ</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bỏ</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chủ</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nghĩa</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cá</a:t>
            </a:r>
            <a:r>
              <a:rPr lang="en-US" sz="2600" b="1" dirty="0">
                <a:latin typeface="Arial" panose="020B0604020202020204" pitchFamily="34" charset="0"/>
                <a:cs typeface="Arial" panose="020B0604020202020204" pitchFamily="34" charset="0"/>
              </a:rPr>
              <a:t> </a:t>
            </a:r>
            <a:r>
              <a:rPr lang="en-US" sz="2600" b="1" dirty="0" err="1">
                <a:latin typeface="Arial" panose="020B0604020202020204" pitchFamily="34" charset="0"/>
                <a:cs typeface="Arial" panose="020B0604020202020204" pitchFamily="34" charset="0"/>
              </a:rPr>
              <a:t>nhân</a:t>
            </a:r>
            <a:r>
              <a:rPr lang="en-US" sz="2600" b="1" dirty="0" smtClean="0">
                <a:latin typeface="Arial" panose="020B0604020202020204" pitchFamily="34" charset="0"/>
                <a:cs typeface="Arial" panose="020B0604020202020204" pitchFamily="34" charset="0"/>
              </a:rPr>
              <a:t>”.</a:t>
            </a:r>
          </a:p>
          <a:p>
            <a:pPr algn="just">
              <a:spcBef>
                <a:spcPts val="600"/>
              </a:spcBef>
              <a:spcAft>
                <a:spcPts val="600"/>
              </a:spcAft>
            </a:pPr>
            <a:r>
              <a:rPr lang="en-US" sz="2600" b="1" dirty="0" smtClean="0">
                <a:latin typeface="Arial" panose="020B0604020202020204" pitchFamily="34" charset="0"/>
                <a:cs typeface="Arial" panose="020B0604020202020204" pitchFamily="34" charset="0"/>
              </a:rPr>
              <a:t>“</a:t>
            </a:r>
            <a:r>
              <a:rPr lang="vi-VN" sz="2600" b="1" dirty="0">
                <a:latin typeface="Arial" panose="020B0604020202020204" pitchFamily="34" charset="0"/>
                <a:cs typeface="Arial" panose="020B0604020202020204" pitchFamily="34" charset="0"/>
              </a:rPr>
              <a:t>"Một dân tộc,</a:t>
            </a:r>
            <a:r>
              <a:rPr lang="vi-VN" sz="2600" b="1" i="1" dirty="0">
                <a:latin typeface="Arial" panose="020B0604020202020204" pitchFamily="34" charset="0"/>
                <a:cs typeface="Arial" panose="020B0604020202020204" pitchFamily="34" charset="0"/>
              </a:rPr>
              <a:t> </a:t>
            </a:r>
            <a:r>
              <a:rPr lang="vi-VN" sz="2600" b="1" dirty="0">
                <a:latin typeface="Arial" panose="020B0604020202020204" pitchFamily="34" charset="0"/>
                <a:cs typeface="Arial" panose="020B0604020202020204" pitchFamily="34" charset="0"/>
              </a:rPr>
              <a:t>một đảng và mỗi con người, ngày hôm qua là vĩ đại, có sức hấp dẫn lớn, không nhất định hôm nay và ngày mai vẫn được mọi người yêu mến và ca ngợi, nếu lòng dạ không trong sáng nữa, nếu sa vào chủ nghĩa cá </a:t>
            </a:r>
            <a:r>
              <a:rPr lang="vi-VN" sz="2600" b="1" dirty="0" smtClean="0">
                <a:latin typeface="Arial" panose="020B0604020202020204" pitchFamily="34" charset="0"/>
                <a:cs typeface="Arial" panose="020B0604020202020204" pitchFamily="34" charset="0"/>
              </a:rPr>
              <a:t>nhân</a:t>
            </a:r>
            <a:r>
              <a:rPr lang="en-US" sz="2600" b="1" dirty="0" smtClean="0">
                <a:latin typeface="Arial" panose="020B0604020202020204" pitchFamily="34" charset="0"/>
                <a:cs typeface="Arial" panose="020B0604020202020204" pitchFamily="34" charset="0"/>
              </a:rPr>
              <a:t>”</a:t>
            </a:r>
            <a:endParaRPr lang="en-US" sz="2600" b="1" dirty="0">
              <a:latin typeface="Arial" panose="020B0604020202020204" pitchFamily="34" charset="0"/>
              <a:cs typeface="Arial" panose="020B0604020202020204" pitchFamily="34" charset="0"/>
            </a:endParaRPr>
          </a:p>
        </p:txBody>
      </p:sp>
      <p:sp>
        <p:nvSpPr>
          <p:cNvPr id="4" name="Title 1"/>
          <p:cNvSpPr>
            <a:spLocks noGrp="1"/>
          </p:cNvSpPr>
          <p:nvPr>
            <p:ph type="title"/>
          </p:nvPr>
        </p:nvSpPr>
        <p:spPr>
          <a:xfrm>
            <a:off x="645130" y="319368"/>
            <a:ext cx="9404723" cy="1400530"/>
          </a:xfrm>
        </p:spPr>
        <p:txBody>
          <a:bodyPr/>
          <a:lstStyle/>
          <a:p>
            <a:pPr lvl="0" algn="ctr"/>
            <a:r>
              <a:rPr lang="en-US" sz="4000" b="1" dirty="0" err="1">
                <a:solidFill>
                  <a:srgbClr val="FFFF00"/>
                </a:solidFill>
                <a:latin typeface="Arial" panose="020B0604020202020204" pitchFamily="34" charset="0"/>
                <a:cs typeface="Arial" panose="020B0604020202020204" pitchFamily="34" charset="0"/>
              </a:rPr>
              <a:t>Cần</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kiệm</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liêm</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chính</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chí</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công</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vô</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tư</a:t>
            </a:r>
            <a:r>
              <a:rPr lang="en-US" sz="4000" b="1" dirty="0">
                <a:solidFill>
                  <a:srgbClr val="FFFF00"/>
                </a:solidFill>
                <a:latin typeface="Arial" panose="020B0604020202020204" pitchFamily="34" charset="0"/>
                <a:cs typeface="Arial" panose="020B0604020202020204" pitchFamily="34" charset="0"/>
              </a:rPr>
              <a:t/>
            </a:r>
            <a:br>
              <a:rPr lang="en-US" sz="4000" b="1" dirty="0">
                <a:solidFill>
                  <a:srgbClr val="FFFF00"/>
                </a:solidFill>
                <a:latin typeface="Arial" panose="020B0604020202020204" pitchFamily="34" charset="0"/>
                <a:cs typeface="Arial" panose="020B0604020202020204" pitchFamily="34" charset="0"/>
              </a:rPr>
            </a:br>
            <a:endParaRPr lang="en-US" sz="4000" dirty="0">
              <a:solidFill>
                <a:srgbClr val="FFFF00"/>
              </a:solidFill>
            </a:endParaRPr>
          </a:p>
        </p:txBody>
      </p:sp>
    </p:spTree>
    <p:extLst>
      <p:ext uri="{BB962C8B-B14F-4D97-AF65-F5344CB8AC3E}">
        <p14:creationId xmlns:p14="http://schemas.microsoft.com/office/powerpoint/2010/main" val="2560698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46111" y="253048"/>
            <a:ext cx="9403742" cy="832802"/>
          </a:xfrm>
          <a:custGeom>
            <a:avLst/>
            <a:gdLst>
              <a:gd name="connsiteX0" fmla="*/ 0 w 6908800"/>
              <a:gd name="connsiteY0" fmla="*/ 162560 h 1625600"/>
              <a:gd name="connsiteX1" fmla="*/ 162560 w 6908800"/>
              <a:gd name="connsiteY1" fmla="*/ 0 h 1625600"/>
              <a:gd name="connsiteX2" fmla="*/ 6746240 w 6908800"/>
              <a:gd name="connsiteY2" fmla="*/ 0 h 1625600"/>
              <a:gd name="connsiteX3" fmla="*/ 6908800 w 6908800"/>
              <a:gd name="connsiteY3" fmla="*/ 162560 h 1625600"/>
              <a:gd name="connsiteX4" fmla="*/ 6908800 w 6908800"/>
              <a:gd name="connsiteY4" fmla="*/ 1463040 h 1625600"/>
              <a:gd name="connsiteX5" fmla="*/ 6746240 w 6908800"/>
              <a:gd name="connsiteY5" fmla="*/ 1625600 h 1625600"/>
              <a:gd name="connsiteX6" fmla="*/ 162560 w 6908800"/>
              <a:gd name="connsiteY6" fmla="*/ 1625600 h 1625600"/>
              <a:gd name="connsiteX7" fmla="*/ 0 w 6908800"/>
              <a:gd name="connsiteY7" fmla="*/ 1463040 h 1625600"/>
              <a:gd name="connsiteX8" fmla="*/ 0 w 6908800"/>
              <a:gd name="connsiteY8" fmla="*/ 162560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8800" h="1625600">
                <a:moveTo>
                  <a:pt x="0" y="162560"/>
                </a:moveTo>
                <a:cubicBezTo>
                  <a:pt x="0" y="72781"/>
                  <a:pt x="72781" y="0"/>
                  <a:pt x="162560" y="0"/>
                </a:cubicBezTo>
                <a:lnTo>
                  <a:pt x="6746240" y="0"/>
                </a:lnTo>
                <a:cubicBezTo>
                  <a:pt x="6836019" y="0"/>
                  <a:pt x="6908800" y="72781"/>
                  <a:pt x="6908800" y="162560"/>
                </a:cubicBezTo>
                <a:lnTo>
                  <a:pt x="6908800" y="1463040"/>
                </a:lnTo>
                <a:cubicBezTo>
                  <a:pt x="6908800" y="1552819"/>
                  <a:pt x="6836019" y="1625600"/>
                  <a:pt x="6746240" y="1625600"/>
                </a:cubicBezTo>
                <a:lnTo>
                  <a:pt x="162560" y="1625600"/>
                </a:lnTo>
                <a:cubicBezTo>
                  <a:pt x="72781" y="1625600"/>
                  <a:pt x="0" y="1552819"/>
                  <a:pt x="0" y="1463040"/>
                </a:cubicBezTo>
                <a:lnTo>
                  <a:pt x="0" y="162560"/>
                </a:lnTo>
                <a:close/>
              </a:path>
            </a:pathLst>
          </a:custGeom>
        </p:spPr>
        <p:style>
          <a:lnRef idx="2">
            <a:schemeClr val="lt1">
              <a:hueOff val="0"/>
              <a:satOff val="0"/>
              <a:lumOff val="0"/>
              <a:alphaOff val="0"/>
            </a:schemeClr>
          </a:lnRef>
          <a:fillRef idx="1">
            <a:schemeClr val="accent4">
              <a:hueOff val="1329380"/>
              <a:satOff val="481"/>
              <a:lumOff val="-3921"/>
              <a:alphaOff val="0"/>
            </a:schemeClr>
          </a:fillRef>
          <a:effectRef idx="0">
            <a:schemeClr val="accent4">
              <a:hueOff val="1329380"/>
              <a:satOff val="481"/>
              <a:lumOff val="-3921"/>
              <a:alphaOff val="0"/>
            </a:schemeClr>
          </a:effectRef>
          <a:fontRef idx="minor">
            <a:schemeClr val="lt1"/>
          </a:fontRef>
        </p:style>
        <p:txBody>
          <a:bodyPr spcFirstLastPara="0" vert="horz" wrap="square" lIns="161912" tIns="161912" rIns="1828153" bIns="161912" numCol="1" spcCol="1270" anchor="ctr" anchorCtr="0">
            <a:noAutofit/>
          </a:bodyPr>
          <a:lstStyle/>
          <a:p>
            <a:pPr lvl="0" algn="ctr" defTabSz="1333500">
              <a:lnSpc>
                <a:spcPct val="90000"/>
              </a:lnSpc>
              <a:spcBef>
                <a:spcPct val="0"/>
              </a:spcBef>
              <a:spcAft>
                <a:spcPct val="35000"/>
              </a:spcAft>
            </a:pPr>
            <a:r>
              <a:rPr lang="en-US" sz="3000" b="1" kern="1200" smtClean="0">
                <a:solidFill>
                  <a:schemeClr val="tx1"/>
                </a:solidFill>
                <a:latin typeface="Arial" panose="020B0604020202020204" pitchFamily="34" charset="0"/>
                <a:cs typeface="Arial" panose="020B0604020202020204" pitchFamily="34" charset="0"/>
              </a:rPr>
              <a:t>1.2.1.2. Yêu cầu đạo đức đối với cán bộ</a:t>
            </a:r>
            <a:endParaRPr lang="en-US" sz="3000" b="1" kern="1200">
              <a:solidFill>
                <a:schemeClr val="tx1"/>
              </a:solidFill>
              <a:latin typeface="Arial" panose="020B0604020202020204" pitchFamily="34" charset="0"/>
              <a:cs typeface="Arial" panose="020B0604020202020204" pitchFamily="34" charset="0"/>
            </a:endParaRPr>
          </a:p>
        </p:txBody>
      </p:sp>
      <p:sp>
        <p:nvSpPr>
          <p:cNvPr id="7" name="Diamond 6"/>
          <p:cNvSpPr/>
          <p:nvPr/>
        </p:nvSpPr>
        <p:spPr>
          <a:xfrm>
            <a:off x="3124078" y="1428750"/>
            <a:ext cx="5010149" cy="5010149"/>
          </a:xfrm>
          <a:prstGeom prst="diamond">
            <a:avLst/>
          </a:prstGeom>
        </p:spPr>
        <p:style>
          <a:lnRef idx="0">
            <a:schemeClr val="dk1">
              <a:hueOff val="0"/>
              <a:satOff val="0"/>
              <a:lumOff val="0"/>
              <a:alphaOff val="0"/>
            </a:schemeClr>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8" name="Freeform 7"/>
          <p:cNvSpPr/>
          <p:nvPr/>
        </p:nvSpPr>
        <p:spPr>
          <a:xfrm>
            <a:off x="3600042" y="1904714"/>
            <a:ext cx="1953958" cy="1953958"/>
          </a:xfrm>
          <a:custGeom>
            <a:avLst/>
            <a:gdLst>
              <a:gd name="connsiteX0" fmla="*/ 0 w 1953958"/>
              <a:gd name="connsiteY0" fmla="*/ 325666 h 1953958"/>
              <a:gd name="connsiteX1" fmla="*/ 325666 w 1953958"/>
              <a:gd name="connsiteY1" fmla="*/ 0 h 1953958"/>
              <a:gd name="connsiteX2" fmla="*/ 1628292 w 1953958"/>
              <a:gd name="connsiteY2" fmla="*/ 0 h 1953958"/>
              <a:gd name="connsiteX3" fmla="*/ 1953958 w 1953958"/>
              <a:gd name="connsiteY3" fmla="*/ 325666 h 1953958"/>
              <a:gd name="connsiteX4" fmla="*/ 1953958 w 1953958"/>
              <a:gd name="connsiteY4" fmla="*/ 1628292 h 1953958"/>
              <a:gd name="connsiteX5" fmla="*/ 1628292 w 1953958"/>
              <a:gd name="connsiteY5" fmla="*/ 1953958 h 1953958"/>
              <a:gd name="connsiteX6" fmla="*/ 325666 w 1953958"/>
              <a:gd name="connsiteY6" fmla="*/ 1953958 h 1953958"/>
              <a:gd name="connsiteX7" fmla="*/ 0 w 1953958"/>
              <a:gd name="connsiteY7" fmla="*/ 1628292 h 1953958"/>
              <a:gd name="connsiteX8" fmla="*/ 0 w 1953958"/>
              <a:gd name="connsiteY8" fmla="*/ 325666 h 195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3958" h="1953958">
                <a:moveTo>
                  <a:pt x="0" y="325666"/>
                </a:moveTo>
                <a:cubicBezTo>
                  <a:pt x="0" y="145806"/>
                  <a:pt x="145806" y="0"/>
                  <a:pt x="325666" y="0"/>
                </a:cubicBezTo>
                <a:lnTo>
                  <a:pt x="1628292" y="0"/>
                </a:lnTo>
                <a:cubicBezTo>
                  <a:pt x="1808152" y="0"/>
                  <a:pt x="1953958" y="145806"/>
                  <a:pt x="1953958" y="325666"/>
                </a:cubicBezTo>
                <a:lnTo>
                  <a:pt x="1953958" y="1628292"/>
                </a:lnTo>
                <a:cubicBezTo>
                  <a:pt x="1953958" y="1808152"/>
                  <a:pt x="1808152" y="1953958"/>
                  <a:pt x="1628292" y="1953958"/>
                </a:cubicBezTo>
                <a:lnTo>
                  <a:pt x="325666" y="1953958"/>
                </a:lnTo>
                <a:cubicBezTo>
                  <a:pt x="145806" y="1953958"/>
                  <a:pt x="0" y="1808152"/>
                  <a:pt x="0" y="1628292"/>
                </a:cubicBezTo>
                <a:lnTo>
                  <a:pt x="0" y="325666"/>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86824" tIns="186824" rIns="186824" bIns="186824" numCol="1" spcCol="1270" anchor="ctr" anchorCtr="0">
            <a:noAutofit/>
          </a:bodyPr>
          <a:lstStyle/>
          <a:p>
            <a:pPr lvl="0" algn="ctr" defTabSz="1066800">
              <a:lnSpc>
                <a:spcPct val="90000"/>
              </a:lnSpc>
              <a:spcBef>
                <a:spcPct val="0"/>
              </a:spcBef>
              <a:spcAft>
                <a:spcPct val="35000"/>
              </a:spcAft>
            </a:pPr>
            <a:r>
              <a:rPr lang="en-US" sz="2400" b="1" kern="1200" dirty="0" err="1" smtClean="0">
                <a:solidFill>
                  <a:schemeClr val="bg1"/>
                </a:solidFill>
                <a:latin typeface="Arial" panose="020B0604020202020204" pitchFamily="34" charset="0"/>
                <a:cs typeface="Arial" panose="020B0604020202020204" pitchFamily="34" charset="0"/>
              </a:rPr>
              <a:t>Trung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với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nước</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hiếu</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với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dân</a:t>
            </a:r>
            <a:endParaRPr lang="en-US" sz="2400" b="1" kern="1200" dirty="0">
              <a:solidFill>
                <a:schemeClr val="bg1"/>
              </a:solidFill>
              <a:latin typeface="Arial" panose="020B0604020202020204" pitchFamily="34" charset="0"/>
              <a:cs typeface="Arial" panose="020B0604020202020204" pitchFamily="34" charset="0"/>
            </a:endParaRPr>
          </a:p>
        </p:txBody>
      </p:sp>
      <p:sp>
        <p:nvSpPr>
          <p:cNvPr id="9" name="Freeform 8"/>
          <p:cNvSpPr/>
          <p:nvPr/>
        </p:nvSpPr>
        <p:spPr>
          <a:xfrm>
            <a:off x="5704305" y="1904714"/>
            <a:ext cx="1953958" cy="1953958"/>
          </a:xfrm>
          <a:custGeom>
            <a:avLst/>
            <a:gdLst>
              <a:gd name="connsiteX0" fmla="*/ 0 w 1953958"/>
              <a:gd name="connsiteY0" fmla="*/ 325666 h 1953958"/>
              <a:gd name="connsiteX1" fmla="*/ 325666 w 1953958"/>
              <a:gd name="connsiteY1" fmla="*/ 0 h 1953958"/>
              <a:gd name="connsiteX2" fmla="*/ 1628292 w 1953958"/>
              <a:gd name="connsiteY2" fmla="*/ 0 h 1953958"/>
              <a:gd name="connsiteX3" fmla="*/ 1953958 w 1953958"/>
              <a:gd name="connsiteY3" fmla="*/ 325666 h 1953958"/>
              <a:gd name="connsiteX4" fmla="*/ 1953958 w 1953958"/>
              <a:gd name="connsiteY4" fmla="*/ 1628292 h 1953958"/>
              <a:gd name="connsiteX5" fmla="*/ 1628292 w 1953958"/>
              <a:gd name="connsiteY5" fmla="*/ 1953958 h 1953958"/>
              <a:gd name="connsiteX6" fmla="*/ 325666 w 1953958"/>
              <a:gd name="connsiteY6" fmla="*/ 1953958 h 1953958"/>
              <a:gd name="connsiteX7" fmla="*/ 0 w 1953958"/>
              <a:gd name="connsiteY7" fmla="*/ 1628292 h 1953958"/>
              <a:gd name="connsiteX8" fmla="*/ 0 w 1953958"/>
              <a:gd name="connsiteY8" fmla="*/ 325666 h 195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3958" h="1953958">
                <a:moveTo>
                  <a:pt x="0" y="325666"/>
                </a:moveTo>
                <a:cubicBezTo>
                  <a:pt x="0" y="145806"/>
                  <a:pt x="145806" y="0"/>
                  <a:pt x="325666" y="0"/>
                </a:cubicBezTo>
                <a:lnTo>
                  <a:pt x="1628292" y="0"/>
                </a:lnTo>
                <a:cubicBezTo>
                  <a:pt x="1808152" y="0"/>
                  <a:pt x="1953958" y="145806"/>
                  <a:pt x="1953958" y="325666"/>
                </a:cubicBezTo>
                <a:lnTo>
                  <a:pt x="1953958" y="1628292"/>
                </a:lnTo>
                <a:cubicBezTo>
                  <a:pt x="1953958" y="1808152"/>
                  <a:pt x="1808152" y="1953958"/>
                  <a:pt x="1628292" y="1953958"/>
                </a:cubicBezTo>
                <a:lnTo>
                  <a:pt x="325666" y="1953958"/>
                </a:lnTo>
                <a:cubicBezTo>
                  <a:pt x="145806" y="1953958"/>
                  <a:pt x="0" y="1808152"/>
                  <a:pt x="0" y="1628292"/>
                </a:cubicBezTo>
                <a:lnTo>
                  <a:pt x="0" y="325666"/>
                </a:lnTo>
                <a:close/>
              </a:path>
            </a:pathLst>
          </a:custGeom>
        </p:spPr>
        <p:style>
          <a:lnRef idx="2">
            <a:schemeClr val="lt1">
              <a:hueOff val="0"/>
              <a:satOff val="0"/>
              <a:lumOff val="0"/>
              <a:alphaOff val="0"/>
            </a:schemeClr>
          </a:lnRef>
          <a:fillRef idx="1">
            <a:schemeClr val="accent3">
              <a:hueOff val="2189301"/>
              <a:satOff val="-16877"/>
              <a:lumOff val="458"/>
              <a:alphaOff val="0"/>
            </a:schemeClr>
          </a:fillRef>
          <a:effectRef idx="0">
            <a:schemeClr val="accent3">
              <a:hueOff val="2189301"/>
              <a:satOff val="-16877"/>
              <a:lumOff val="458"/>
              <a:alphaOff val="0"/>
            </a:schemeClr>
          </a:effectRef>
          <a:fontRef idx="minor">
            <a:schemeClr val="lt1"/>
          </a:fontRef>
        </p:style>
        <p:txBody>
          <a:bodyPr spcFirstLastPara="0" vert="horz" wrap="square" lIns="186824" tIns="186824" rIns="186824" bIns="186824" numCol="1" spcCol="1270" anchor="ctr" anchorCtr="0">
            <a:noAutofit/>
          </a:bodyPr>
          <a:lstStyle/>
          <a:p>
            <a:pPr lvl="0" algn="ctr" defTabSz="1066800">
              <a:lnSpc>
                <a:spcPct val="90000"/>
              </a:lnSpc>
              <a:spcBef>
                <a:spcPct val="0"/>
              </a:spcBef>
              <a:spcAft>
                <a:spcPct val="35000"/>
              </a:spcAft>
            </a:pPr>
            <a:r>
              <a:rPr lang="en-US" sz="2400" b="1" kern="1200" dirty="0" err="1" smtClean="0">
                <a:solidFill>
                  <a:schemeClr val="bg1"/>
                </a:solidFill>
                <a:latin typeface="Arial" panose="020B0604020202020204" pitchFamily="34" charset="0"/>
                <a:cs typeface="Arial" panose="020B0604020202020204" pitchFamily="34" charset="0"/>
              </a:rPr>
              <a:t>Cần</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kiệm</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liêm</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chính</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chí</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công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vô</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tư</a:t>
            </a:r>
            <a:endParaRPr lang="en-US" sz="2400" b="1" kern="1200" dirty="0">
              <a:solidFill>
                <a:schemeClr val="bg1"/>
              </a:solidFill>
              <a:latin typeface="Arial" panose="020B0604020202020204" pitchFamily="34" charset="0"/>
              <a:cs typeface="Arial" panose="020B0604020202020204" pitchFamily="34" charset="0"/>
            </a:endParaRPr>
          </a:p>
        </p:txBody>
      </p:sp>
      <p:sp>
        <p:nvSpPr>
          <p:cNvPr id="10" name="Freeform 9"/>
          <p:cNvSpPr/>
          <p:nvPr/>
        </p:nvSpPr>
        <p:spPr>
          <a:xfrm>
            <a:off x="3600042" y="4008977"/>
            <a:ext cx="1953958" cy="1953958"/>
          </a:xfrm>
          <a:custGeom>
            <a:avLst/>
            <a:gdLst>
              <a:gd name="connsiteX0" fmla="*/ 0 w 1953958"/>
              <a:gd name="connsiteY0" fmla="*/ 325666 h 1953958"/>
              <a:gd name="connsiteX1" fmla="*/ 325666 w 1953958"/>
              <a:gd name="connsiteY1" fmla="*/ 0 h 1953958"/>
              <a:gd name="connsiteX2" fmla="*/ 1628292 w 1953958"/>
              <a:gd name="connsiteY2" fmla="*/ 0 h 1953958"/>
              <a:gd name="connsiteX3" fmla="*/ 1953958 w 1953958"/>
              <a:gd name="connsiteY3" fmla="*/ 325666 h 1953958"/>
              <a:gd name="connsiteX4" fmla="*/ 1953958 w 1953958"/>
              <a:gd name="connsiteY4" fmla="*/ 1628292 h 1953958"/>
              <a:gd name="connsiteX5" fmla="*/ 1628292 w 1953958"/>
              <a:gd name="connsiteY5" fmla="*/ 1953958 h 1953958"/>
              <a:gd name="connsiteX6" fmla="*/ 325666 w 1953958"/>
              <a:gd name="connsiteY6" fmla="*/ 1953958 h 1953958"/>
              <a:gd name="connsiteX7" fmla="*/ 0 w 1953958"/>
              <a:gd name="connsiteY7" fmla="*/ 1628292 h 1953958"/>
              <a:gd name="connsiteX8" fmla="*/ 0 w 1953958"/>
              <a:gd name="connsiteY8" fmla="*/ 325666 h 195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3958" h="1953958">
                <a:moveTo>
                  <a:pt x="0" y="325666"/>
                </a:moveTo>
                <a:cubicBezTo>
                  <a:pt x="0" y="145806"/>
                  <a:pt x="145806" y="0"/>
                  <a:pt x="325666" y="0"/>
                </a:cubicBezTo>
                <a:lnTo>
                  <a:pt x="1628292" y="0"/>
                </a:lnTo>
                <a:cubicBezTo>
                  <a:pt x="1808152" y="0"/>
                  <a:pt x="1953958" y="145806"/>
                  <a:pt x="1953958" y="325666"/>
                </a:cubicBezTo>
                <a:lnTo>
                  <a:pt x="1953958" y="1628292"/>
                </a:lnTo>
                <a:cubicBezTo>
                  <a:pt x="1953958" y="1808152"/>
                  <a:pt x="1808152" y="1953958"/>
                  <a:pt x="1628292" y="1953958"/>
                </a:cubicBezTo>
                <a:lnTo>
                  <a:pt x="325666" y="1953958"/>
                </a:lnTo>
                <a:cubicBezTo>
                  <a:pt x="145806" y="1953958"/>
                  <a:pt x="0" y="1808152"/>
                  <a:pt x="0" y="1628292"/>
                </a:cubicBezTo>
                <a:lnTo>
                  <a:pt x="0" y="325666"/>
                </a:lnTo>
                <a:close/>
              </a:path>
            </a:pathLst>
          </a:custGeom>
        </p:spPr>
        <p:style>
          <a:lnRef idx="2">
            <a:schemeClr val="lt1">
              <a:hueOff val="0"/>
              <a:satOff val="0"/>
              <a:lumOff val="0"/>
              <a:alphaOff val="0"/>
            </a:schemeClr>
          </a:lnRef>
          <a:fillRef idx="1">
            <a:schemeClr val="accent3">
              <a:hueOff val="4378603"/>
              <a:satOff val="-33755"/>
              <a:lumOff val="915"/>
              <a:alphaOff val="0"/>
            </a:schemeClr>
          </a:fillRef>
          <a:effectRef idx="0">
            <a:schemeClr val="accent3">
              <a:hueOff val="4378603"/>
              <a:satOff val="-33755"/>
              <a:lumOff val="915"/>
              <a:alphaOff val="0"/>
            </a:schemeClr>
          </a:effectRef>
          <a:fontRef idx="minor">
            <a:schemeClr val="lt1"/>
          </a:fontRef>
        </p:style>
        <p:txBody>
          <a:bodyPr spcFirstLastPara="0" vert="horz" wrap="square" lIns="186824" tIns="186824" rIns="186824" bIns="186824" numCol="1" spcCol="1270" anchor="ctr" anchorCtr="0">
            <a:noAutofit/>
          </a:bodyPr>
          <a:lstStyle/>
          <a:p>
            <a:pPr lvl="0" algn="ctr" defTabSz="1066800">
              <a:lnSpc>
                <a:spcPct val="90000"/>
              </a:lnSpc>
              <a:spcBef>
                <a:spcPct val="0"/>
              </a:spcBef>
              <a:spcAft>
                <a:spcPct val="35000"/>
              </a:spcAft>
            </a:pPr>
            <a:r>
              <a:rPr lang="en-US" sz="2400" b="1" kern="1200" dirty="0" err="1" smtClean="0">
                <a:solidFill>
                  <a:schemeClr val="bg1"/>
                </a:solidFill>
                <a:latin typeface="Arial" panose="020B0604020202020204" pitchFamily="34" charset="0"/>
                <a:cs typeface="Arial" panose="020B0604020202020204" pitchFamily="34" charset="0"/>
              </a:rPr>
              <a:t>Thương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yêu</a:t>
            </a:r>
            <a:r>
              <a:rPr lang="en-US" sz="2400" b="1" kern="1200" dirty="0" smtClean="0">
                <a:solidFill>
                  <a:schemeClr val="bg1"/>
                </a:solidFill>
                <a:latin typeface="Arial" panose="020B0604020202020204" pitchFamily="34" charset="0"/>
                <a:cs typeface="Arial" panose="020B0604020202020204" pitchFamily="34" charset="0"/>
              </a:rPr>
              <a:t> con </a:t>
            </a:r>
            <a:r>
              <a:rPr lang="en-US" sz="2400" b="1" kern="1200" dirty="0" err="1" smtClean="0">
                <a:solidFill>
                  <a:schemeClr val="bg1"/>
                </a:solidFill>
                <a:latin typeface="Arial" panose="020B0604020202020204" pitchFamily="34" charset="0"/>
                <a:cs typeface="Arial" panose="020B0604020202020204" pitchFamily="34" charset="0"/>
              </a:rPr>
              <a:t>người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sống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có</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tình</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nghĩa</a:t>
            </a:r>
            <a:endParaRPr lang="en-US" sz="2400" b="1" kern="1200" dirty="0">
              <a:solidFill>
                <a:schemeClr val="bg1"/>
              </a:solidFill>
              <a:latin typeface="Arial" panose="020B0604020202020204" pitchFamily="34" charset="0"/>
              <a:cs typeface="Arial" panose="020B0604020202020204" pitchFamily="34" charset="0"/>
            </a:endParaRPr>
          </a:p>
        </p:txBody>
      </p:sp>
      <p:sp>
        <p:nvSpPr>
          <p:cNvPr id="11" name="Freeform 10"/>
          <p:cNvSpPr/>
          <p:nvPr/>
        </p:nvSpPr>
        <p:spPr>
          <a:xfrm>
            <a:off x="5704305" y="4008977"/>
            <a:ext cx="1953958" cy="1953958"/>
          </a:xfrm>
          <a:custGeom>
            <a:avLst/>
            <a:gdLst>
              <a:gd name="connsiteX0" fmla="*/ 0 w 1953958"/>
              <a:gd name="connsiteY0" fmla="*/ 325666 h 1953958"/>
              <a:gd name="connsiteX1" fmla="*/ 325666 w 1953958"/>
              <a:gd name="connsiteY1" fmla="*/ 0 h 1953958"/>
              <a:gd name="connsiteX2" fmla="*/ 1628292 w 1953958"/>
              <a:gd name="connsiteY2" fmla="*/ 0 h 1953958"/>
              <a:gd name="connsiteX3" fmla="*/ 1953958 w 1953958"/>
              <a:gd name="connsiteY3" fmla="*/ 325666 h 1953958"/>
              <a:gd name="connsiteX4" fmla="*/ 1953958 w 1953958"/>
              <a:gd name="connsiteY4" fmla="*/ 1628292 h 1953958"/>
              <a:gd name="connsiteX5" fmla="*/ 1628292 w 1953958"/>
              <a:gd name="connsiteY5" fmla="*/ 1953958 h 1953958"/>
              <a:gd name="connsiteX6" fmla="*/ 325666 w 1953958"/>
              <a:gd name="connsiteY6" fmla="*/ 1953958 h 1953958"/>
              <a:gd name="connsiteX7" fmla="*/ 0 w 1953958"/>
              <a:gd name="connsiteY7" fmla="*/ 1628292 h 1953958"/>
              <a:gd name="connsiteX8" fmla="*/ 0 w 1953958"/>
              <a:gd name="connsiteY8" fmla="*/ 325666 h 195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3958" h="1953958">
                <a:moveTo>
                  <a:pt x="0" y="325666"/>
                </a:moveTo>
                <a:cubicBezTo>
                  <a:pt x="0" y="145806"/>
                  <a:pt x="145806" y="0"/>
                  <a:pt x="325666" y="0"/>
                </a:cubicBezTo>
                <a:lnTo>
                  <a:pt x="1628292" y="0"/>
                </a:lnTo>
                <a:cubicBezTo>
                  <a:pt x="1808152" y="0"/>
                  <a:pt x="1953958" y="145806"/>
                  <a:pt x="1953958" y="325666"/>
                </a:cubicBezTo>
                <a:lnTo>
                  <a:pt x="1953958" y="1628292"/>
                </a:lnTo>
                <a:cubicBezTo>
                  <a:pt x="1953958" y="1808152"/>
                  <a:pt x="1808152" y="1953958"/>
                  <a:pt x="1628292" y="1953958"/>
                </a:cubicBezTo>
                <a:lnTo>
                  <a:pt x="325666" y="1953958"/>
                </a:lnTo>
                <a:cubicBezTo>
                  <a:pt x="145806" y="1953958"/>
                  <a:pt x="0" y="1808152"/>
                  <a:pt x="0" y="1628292"/>
                </a:cubicBezTo>
                <a:lnTo>
                  <a:pt x="0" y="325666"/>
                </a:lnTo>
                <a:close/>
              </a:path>
            </a:pathLst>
          </a:custGeom>
        </p:spPr>
        <p:style>
          <a:lnRef idx="2">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186824" tIns="186824" rIns="186824" bIns="186824" numCol="1" spcCol="1270" anchor="ctr" anchorCtr="0">
            <a:noAutofit/>
          </a:bodyPr>
          <a:lstStyle/>
          <a:p>
            <a:pPr lvl="0" algn="ctr" defTabSz="1066800">
              <a:lnSpc>
                <a:spcPct val="90000"/>
              </a:lnSpc>
              <a:spcBef>
                <a:spcPct val="0"/>
              </a:spcBef>
              <a:spcAft>
                <a:spcPct val="35000"/>
              </a:spcAft>
            </a:pPr>
            <a:r>
              <a:rPr lang="en-US" sz="2400" b="1" kern="1200" dirty="0" err="1" smtClean="0">
                <a:solidFill>
                  <a:schemeClr val="bg1"/>
                </a:solidFill>
                <a:latin typeface="Arial" panose="020B0604020202020204" pitchFamily="34" charset="0"/>
                <a:cs typeface="Arial" panose="020B0604020202020204" pitchFamily="34" charset="0"/>
              </a:rPr>
              <a:t>Tinh</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thần</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quốc</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tế</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trong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sáng</a:t>
            </a:r>
            <a:endParaRPr lang="en-US" sz="2400" b="1" kern="1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803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3901632" y="2149444"/>
            <a:ext cx="3611326" cy="1085628"/>
          </a:xfrm>
          <a:custGeom>
            <a:avLst/>
            <a:gdLst>
              <a:gd name="connsiteX0" fmla="*/ 0 w 2171256"/>
              <a:gd name="connsiteY0" fmla="*/ 108563 h 1085628"/>
              <a:gd name="connsiteX1" fmla="*/ 108563 w 2171256"/>
              <a:gd name="connsiteY1" fmla="*/ 0 h 1085628"/>
              <a:gd name="connsiteX2" fmla="*/ 2062693 w 2171256"/>
              <a:gd name="connsiteY2" fmla="*/ 0 h 1085628"/>
              <a:gd name="connsiteX3" fmla="*/ 2171256 w 2171256"/>
              <a:gd name="connsiteY3" fmla="*/ 108563 h 1085628"/>
              <a:gd name="connsiteX4" fmla="*/ 2171256 w 2171256"/>
              <a:gd name="connsiteY4" fmla="*/ 977065 h 1085628"/>
              <a:gd name="connsiteX5" fmla="*/ 2062693 w 2171256"/>
              <a:gd name="connsiteY5" fmla="*/ 1085628 h 1085628"/>
              <a:gd name="connsiteX6" fmla="*/ 108563 w 2171256"/>
              <a:gd name="connsiteY6" fmla="*/ 1085628 h 1085628"/>
              <a:gd name="connsiteX7" fmla="*/ 0 w 2171256"/>
              <a:gd name="connsiteY7" fmla="*/ 977065 h 1085628"/>
              <a:gd name="connsiteX8" fmla="*/ 0 w 2171256"/>
              <a:gd name="connsiteY8" fmla="*/ 108563 h 1085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1256" h="1085628">
                <a:moveTo>
                  <a:pt x="0" y="108563"/>
                </a:moveTo>
                <a:cubicBezTo>
                  <a:pt x="0" y="48605"/>
                  <a:pt x="48605" y="0"/>
                  <a:pt x="108563" y="0"/>
                </a:cubicBezTo>
                <a:lnTo>
                  <a:pt x="2062693" y="0"/>
                </a:lnTo>
                <a:cubicBezTo>
                  <a:pt x="2122651" y="0"/>
                  <a:pt x="2171256" y="48605"/>
                  <a:pt x="2171256" y="108563"/>
                </a:cubicBezTo>
                <a:lnTo>
                  <a:pt x="2171256" y="977065"/>
                </a:lnTo>
                <a:cubicBezTo>
                  <a:pt x="2171256" y="1037023"/>
                  <a:pt x="2122651" y="1085628"/>
                  <a:pt x="2062693" y="1085628"/>
                </a:cubicBezTo>
                <a:lnTo>
                  <a:pt x="108563" y="1085628"/>
                </a:lnTo>
                <a:cubicBezTo>
                  <a:pt x="48605" y="1085628"/>
                  <a:pt x="0" y="1037023"/>
                  <a:pt x="0" y="977065"/>
                </a:cubicBezTo>
                <a:lnTo>
                  <a:pt x="0" y="108563"/>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11807" tIns="111807" rIns="111807" bIns="111807" numCol="1" spcCol="1270" anchor="ctr" anchorCtr="0">
            <a:noAutofit/>
          </a:bodyPr>
          <a:lstStyle/>
          <a:p>
            <a:pPr lvl="0" algn="ctr" defTabSz="933450">
              <a:lnSpc>
                <a:spcPct val="90000"/>
              </a:lnSpc>
              <a:spcBef>
                <a:spcPct val="0"/>
              </a:spcBef>
              <a:spcAft>
                <a:spcPct val="35000"/>
              </a:spcAft>
            </a:pPr>
            <a:r>
              <a:rPr lang="en-US" sz="2400" b="1" kern="1200" dirty="0" err="1" smtClean="0">
                <a:solidFill>
                  <a:schemeClr val="bg1"/>
                </a:solidFill>
                <a:latin typeface="Arial" panose="020B0604020202020204" pitchFamily="34" charset="0"/>
                <a:cs typeface="Arial" panose="020B0604020202020204" pitchFamily="34" charset="0"/>
              </a:rPr>
              <a:t>Phải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tu</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dưỡng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đạo</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đức</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suốt</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đời</a:t>
            </a:r>
            <a:endParaRPr lang="en-US" sz="2400" b="1" kern="1200" dirty="0">
              <a:solidFill>
                <a:schemeClr val="bg1"/>
              </a:solidFill>
              <a:latin typeface="Arial" panose="020B0604020202020204" pitchFamily="34" charset="0"/>
              <a:cs typeface="Arial" panose="020B0604020202020204" pitchFamily="34" charset="0"/>
            </a:endParaRPr>
          </a:p>
        </p:txBody>
      </p:sp>
      <p:sp>
        <p:nvSpPr>
          <p:cNvPr id="8" name="Freeform 7"/>
          <p:cNvSpPr/>
          <p:nvPr/>
        </p:nvSpPr>
        <p:spPr>
          <a:xfrm rot="3600000">
            <a:off x="6632522" y="3929778"/>
            <a:ext cx="1133138" cy="631981"/>
          </a:xfrm>
          <a:custGeom>
            <a:avLst/>
            <a:gdLst>
              <a:gd name="connsiteX0" fmla="*/ 0 w 1133138"/>
              <a:gd name="connsiteY0" fmla="*/ 189985 h 379969"/>
              <a:gd name="connsiteX1" fmla="*/ 189985 w 1133138"/>
              <a:gd name="connsiteY1" fmla="*/ 0 h 379969"/>
              <a:gd name="connsiteX2" fmla="*/ 189985 w 1133138"/>
              <a:gd name="connsiteY2" fmla="*/ 75994 h 379969"/>
              <a:gd name="connsiteX3" fmla="*/ 943154 w 1133138"/>
              <a:gd name="connsiteY3" fmla="*/ 75994 h 379969"/>
              <a:gd name="connsiteX4" fmla="*/ 943154 w 1133138"/>
              <a:gd name="connsiteY4" fmla="*/ 0 h 379969"/>
              <a:gd name="connsiteX5" fmla="*/ 1133138 w 1133138"/>
              <a:gd name="connsiteY5" fmla="*/ 189985 h 379969"/>
              <a:gd name="connsiteX6" fmla="*/ 943154 w 1133138"/>
              <a:gd name="connsiteY6" fmla="*/ 379969 h 379969"/>
              <a:gd name="connsiteX7" fmla="*/ 943154 w 1133138"/>
              <a:gd name="connsiteY7" fmla="*/ 303975 h 379969"/>
              <a:gd name="connsiteX8" fmla="*/ 189985 w 1133138"/>
              <a:gd name="connsiteY8" fmla="*/ 303975 h 379969"/>
              <a:gd name="connsiteX9" fmla="*/ 189985 w 1133138"/>
              <a:gd name="connsiteY9" fmla="*/ 379969 h 379969"/>
              <a:gd name="connsiteX10" fmla="*/ 0 w 1133138"/>
              <a:gd name="connsiteY10" fmla="*/ 189985 h 379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33138" h="379969">
                <a:moveTo>
                  <a:pt x="0" y="189985"/>
                </a:moveTo>
                <a:lnTo>
                  <a:pt x="189985" y="0"/>
                </a:lnTo>
                <a:lnTo>
                  <a:pt x="189985" y="75994"/>
                </a:lnTo>
                <a:lnTo>
                  <a:pt x="943154" y="75994"/>
                </a:lnTo>
                <a:lnTo>
                  <a:pt x="943154" y="0"/>
                </a:lnTo>
                <a:lnTo>
                  <a:pt x="1133138" y="189985"/>
                </a:lnTo>
                <a:lnTo>
                  <a:pt x="943154" y="379969"/>
                </a:lnTo>
                <a:lnTo>
                  <a:pt x="943154" y="303975"/>
                </a:lnTo>
                <a:lnTo>
                  <a:pt x="189985" y="303975"/>
                </a:lnTo>
                <a:lnTo>
                  <a:pt x="189985" y="379969"/>
                </a:lnTo>
                <a:lnTo>
                  <a:pt x="0" y="189985"/>
                </a:lnTo>
                <a:close/>
              </a:path>
            </a:pathLst>
          </a:cu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13991" tIns="75993" rIns="113990" bIns="75994" numCol="1" spcCol="1270" anchor="ctr" anchorCtr="0">
            <a:noAutofit/>
          </a:bodyPr>
          <a:lstStyle/>
          <a:p>
            <a:pPr lvl="0" algn="ctr" defTabSz="755650">
              <a:lnSpc>
                <a:spcPct val="90000"/>
              </a:lnSpc>
              <a:spcBef>
                <a:spcPct val="0"/>
              </a:spcBef>
              <a:spcAft>
                <a:spcPct val="35000"/>
              </a:spcAft>
            </a:pPr>
            <a:endParaRPr lang="en-US" b="1" kern="1200">
              <a:solidFill>
                <a:schemeClr val="bg1"/>
              </a:solidFill>
              <a:latin typeface="Arial" panose="020B0604020202020204" pitchFamily="34" charset="0"/>
              <a:cs typeface="Arial" panose="020B0604020202020204" pitchFamily="34" charset="0"/>
            </a:endParaRPr>
          </a:p>
        </p:txBody>
      </p:sp>
      <p:sp>
        <p:nvSpPr>
          <p:cNvPr id="9" name="Freeform 8"/>
          <p:cNvSpPr/>
          <p:nvPr/>
        </p:nvSpPr>
        <p:spPr>
          <a:xfrm>
            <a:off x="6885224" y="5256465"/>
            <a:ext cx="3611326" cy="1085628"/>
          </a:xfrm>
          <a:custGeom>
            <a:avLst/>
            <a:gdLst>
              <a:gd name="connsiteX0" fmla="*/ 0 w 2171256"/>
              <a:gd name="connsiteY0" fmla="*/ 108563 h 1085628"/>
              <a:gd name="connsiteX1" fmla="*/ 108563 w 2171256"/>
              <a:gd name="connsiteY1" fmla="*/ 0 h 1085628"/>
              <a:gd name="connsiteX2" fmla="*/ 2062693 w 2171256"/>
              <a:gd name="connsiteY2" fmla="*/ 0 h 1085628"/>
              <a:gd name="connsiteX3" fmla="*/ 2171256 w 2171256"/>
              <a:gd name="connsiteY3" fmla="*/ 108563 h 1085628"/>
              <a:gd name="connsiteX4" fmla="*/ 2171256 w 2171256"/>
              <a:gd name="connsiteY4" fmla="*/ 977065 h 1085628"/>
              <a:gd name="connsiteX5" fmla="*/ 2062693 w 2171256"/>
              <a:gd name="connsiteY5" fmla="*/ 1085628 h 1085628"/>
              <a:gd name="connsiteX6" fmla="*/ 108563 w 2171256"/>
              <a:gd name="connsiteY6" fmla="*/ 1085628 h 1085628"/>
              <a:gd name="connsiteX7" fmla="*/ 0 w 2171256"/>
              <a:gd name="connsiteY7" fmla="*/ 977065 h 1085628"/>
              <a:gd name="connsiteX8" fmla="*/ 0 w 2171256"/>
              <a:gd name="connsiteY8" fmla="*/ 108563 h 1085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1256" h="1085628">
                <a:moveTo>
                  <a:pt x="0" y="108563"/>
                </a:moveTo>
                <a:cubicBezTo>
                  <a:pt x="0" y="48605"/>
                  <a:pt x="48605" y="0"/>
                  <a:pt x="108563" y="0"/>
                </a:cubicBezTo>
                <a:lnTo>
                  <a:pt x="2062693" y="0"/>
                </a:lnTo>
                <a:cubicBezTo>
                  <a:pt x="2122651" y="0"/>
                  <a:pt x="2171256" y="48605"/>
                  <a:pt x="2171256" y="108563"/>
                </a:cubicBezTo>
                <a:lnTo>
                  <a:pt x="2171256" y="977065"/>
                </a:lnTo>
                <a:cubicBezTo>
                  <a:pt x="2171256" y="1037023"/>
                  <a:pt x="2122651" y="1085628"/>
                  <a:pt x="2062693" y="1085628"/>
                </a:cubicBezTo>
                <a:lnTo>
                  <a:pt x="108563" y="1085628"/>
                </a:lnTo>
                <a:cubicBezTo>
                  <a:pt x="48605" y="1085628"/>
                  <a:pt x="0" y="1037023"/>
                  <a:pt x="0" y="977065"/>
                </a:cubicBezTo>
                <a:lnTo>
                  <a:pt x="0" y="108563"/>
                </a:lnTo>
                <a:close/>
              </a:path>
            </a:pathLst>
          </a:custGeom>
        </p:spPr>
        <p:style>
          <a:lnRef idx="2">
            <a:schemeClr val="lt1">
              <a:hueOff val="0"/>
              <a:satOff val="0"/>
              <a:lumOff val="0"/>
              <a:alphaOff val="0"/>
            </a:schemeClr>
          </a:lnRef>
          <a:fillRef idx="1">
            <a:schemeClr val="accent3">
              <a:hueOff val="3283952"/>
              <a:satOff val="-25316"/>
              <a:lumOff val="686"/>
              <a:alphaOff val="0"/>
            </a:schemeClr>
          </a:fillRef>
          <a:effectRef idx="0">
            <a:schemeClr val="accent3">
              <a:hueOff val="3283952"/>
              <a:satOff val="-25316"/>
              <a:lumOff val="686"/>
              <a:alphaOff val="0"/>
            </a:schemeClr>
          </a:effectRef>
          <a:fontRef idx="minor">
            <a:schemeClr val="lt1"/>
          </a:fontRef>
        </p:style>
        <p:txBody>
          <a:bodyPr spcFirstLastPara="0" vert="horz" wrap="square" lIns="111807" tIns="111807" rIns="111807" bIns="111807" numCol="1" spcCol="1270" anchor="ctr" anchorCtr="0">
            <a:noAutofit/>
          </a:bodyPr>
          <a:lstStyle/>
          <a:p>
            <a:pPr lvl="0" algn="ctr" defTabSz="933450">
              <a:lnSpc>
                <a:spcPct val="90000"/>
              </a:lnSpc>
              <a:spcBef>
                <a:spcPct val="0"/>
              </a:spcBef>
              <a:spcAft>
                <a:spcPct val="35000"/>
              </a:spcAft>
            </a:pPr>
            <a:r>
              <a:rPr lang="en-US" sz="2400" b="1" kern="1200" dirty="0" err="1" smtClean="0">
                <a:solidFill>
                  <a:schemeClr val="bg1"/>
                </a:solidFill>
                <a:latin typeface="Arial" panose="020B0604020202020204" pitchFamily="34" charset="0"/>
                <a:cs typeface="Arial" panose="020B0604020202020204" pitchFamily="34" charset="0"/>
              </a:rPr>
              <a:t>Nói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đi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đôi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với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làm</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phải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nêu</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gương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đạo</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đức</a:t>
            </a:r>
            <a:endParaRPr lang="en-US" sz="2400" b="1" kern="1200" dirty="0">
              <a:solidFill>
                <a:schemeClr val="bg1"/>
              </a:solidFill>
              <a:latin typeface="Arial" panose="020B0604020202020204" pitchFamily="34" charset="0"/>
              <a:cs typeface="Arial" panose="020B0604020202020204" pitchFamily="34" charset="0"/>
            </a:endParaRPr>
          </a:p>
        </p:txBody>
      </p:sp>
      <p:sp>
        <p:nvSpPr>
          <p:cNvPr id="10" name="Freeform 9"/>
          <p:cNvSpPr/>
          <p:nvPr/>
        </p:nvSpPr>
        <p:spPr>
          <a:xfrm>
            <a:off x="4764953" y="5609293"/>
            <a:ext cx="1884684" cy="379970"/>
          </a:xfrm>
          <a:custGeom>
            <a:avLst/>
            <a:gdLst>
              <a:gd name="connsiteX0" fmla="*/ 0 w 1133138"/>
              <a:gd name="connsiteY0" fmla="*/ 189985 h 379969"/>
              <a:gd name="connsiteX1" fmla="*/ 189985 w 1133138"/>
              <a:gd name="connsiteY1" fmla="*/ 0 h 379969"/>
              <a:gd name="connsiteX2" fmla="*/ 189985 w 1133138"/>
              <a:gd name="connsiteY2" fmla="*/ 75994 h 379969"/>
              <a:gd name="connsiteX3" fmla="*/ 943154 w 1133138"/>
              <a:gd name="connsiteY3" fmla="*/ 75994 h 379969"/>
              <a:gd name="connsiteX4" fmla="*/ 943154 w 1133138"/>
              <a:gd name="connsiteY4" fmla="*/ 0 h 379969"/>
              <a:gd name="connsiteX5" fmla="*/ 1133138 w 1133138"/>
              <a:gd name="connsiteY5" fmla="*/ 189985 h 379969"/>
              <a:gd name="connsiteX6" fmla="*/ 943154 w 1133138"/>
              <a:gd name="connsiteY6" fmla="*/ 379969 h 379969"/>
              <a:gd name="connsiteX7" fmla="*/ 943154 w 1133138"/>
              <a:gd name="connsiteY7" fmla="*/ 303975 h 379969"/>
              <a:gd name="connsiteX8" fmla="*/ 189985 w 1133138"/>
              <a:gd name="connsiteY8" fmla="*/ 303975 h 379969"/>
              <a:gd name="connsiteX9" fmla="*/ 189985 w 1133138"/>
              <a:gd name="connsiteY9" fmla="*/ 379969 h 379969"/>
              <a:gd name="connsiteX10" fmla="*/ 0 w 1133138"/>
              <a:gd name="connsiteY10" fmla="*/ 189985 h 379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33138" h="379969">
                <a:moveTo>
                  <a:pt x="1133138" y="189984"/>
                </a:moveTo>
                <a:lnTo>
                  <a:pt x="943153" y="379968"/>
                </a:lnTo>
                <a:lnTo>
                  <a:pt x="943153" y="303974"/>
                </a:lnTo>
                <a:lnTo>
                  <a:pt x="189984" y="303974"/>
                </a:lnTo>
                <a:lnTo>
                  <a:pt x="189984" y="379968"/>
                </a:lnTo>
                <a:lnTo>
                  <a:pt x="0" y="189984"/>
                </a:lnTo>
                <a:lnTo>
                  <a:pt x="189984" y="1"/>
                </a:lnTo>
                <a:lnTo>
                  <a:pt x="189984" y="75995"/>
                </a:lnTo>
                <a:lnTo>
                  <a:pt x="943153" y="75995"/>
                </a:lnTo>
                <a:lnTo>
                  <a:pt x="943153" y="1"/>
                </a:lnTo>
                <a:lnTo>
                  <a:pt x="1133138" y="189984"/>
                </a:lnTo>
                <a:close/>
              </a:path>
            </a:pathLst>
          </a:custGeom>
        </p:spPr>
        <p:style>
          <a:lnRef idx="0">
            <a:schemeClr val="lt1">
              <a:hueOff val="0"/>
              <a:satOff val="0"/>
              <a:lumOff val="0"/>
              <a:alphaOff val="0"/>
            </a:schemeClr>
          </a:lnRef>
          <a:fillRef idx="1">
            <a:schemeClr val="accent3">
              <a:hueOff val="3283952"/>
              <a:satOff val="-25316"/>
              <a:lumOff val="686"/>
              <a:alphaOff val="0"/>
            </a:schemeClr>
          </a:fillRef>
          <a:effectRef idx="0">
            <a:schemeClr val="accent3">
              <a:hueOff val="3283952"/>
              <a:satOff val="-25316"/>
              <a:lumOff val="686"/>
              <a:alphaOff val="0"/>
            </a:schemeClr>
          </a:effectRef>
          <a:fontRef idx="minor">
            <a:schemeClr val="lt1"/>
          </a:fontRef>
        </p:style>
        <p:txBody>
          <a:bodyPr spcFirstLastPara="0" vert="horz" wrap="square" lIns="113991" tIns="75995" rIns="113991" bIns="75994" numCol="1" spcCol="1270" anchor="ctr" anchorCtr="0">
            <a:noAutofit/>
          </a:bodyPr>
          <a:lstStyle/>
          <a:p>
            <a:pPr lvl="0" algn="ctr" defTabSz="755650">
              <a:lnSpc>
                <a:spcPct val="90000"/>
              </a:lnSpc>
              <a:spcBef>
                <a:spcPct val="0"/>
              </a:spcBef>
              <a:spcAft>
                <a:spcPct val="35000"/>
              </a:spcAft>
            </a:pPr>
            <a:endParaRPr lang="en-US" b="1" kern="1200">
              <a:solidFill>
                <a:schemeClr val="bg1"/>
              </a:solidFill>
              <a:latin typeface="Arial" panose="020B0604020202020204" pitchFamily="34" charset="0"/>
              <a:cs typeface="Arial" panose="020B0604020202020204" pitchFamily="34" charset="0"/>
            </a:endParaRPr>
          </a:p>
        </p:txBody>
      </p:sp>
      <p:sp>
        <p:nvSpPr>
          <p:cNvPr id="11" name="Freeform 10"/>
          <p:cNvSpPr/>
          <p:nvPr/>
        </p:nvSpPr>
        <p:spPr>
          <a:xfrm>
            <a:off x="918042" y="5256465"/>
            <a:ext cx="3611326" cy="1085628"/>
          </a:xfrm>
          <a:custGeom>
            <a:avLst/>
            <a:gdLst>
              <a:gd name="connsiteX0" fmla="*/ 0 w 2171256"/>
              <a:gd name="connsiteY0" fmla="*/ 108563 h 1085628"/>
              <a:gd name="connsiteX1" fmla="*/ 108563 w 2171256"/>
              <a:gd name="connsiteY1" fmla="*/ 0 h 1085628"/>
              <a:gd name="connsiteX2" fmla="*/ 2062693 w 2171256"/>
              <a:gd name="connsiteY2" fmla="*/ 0 h 1085628"/>
              <a:gd name="connsiteX3" fmla="*/ 2171256 w 2171256"/>
              <a:gd name="connsiteY3" fmla="*/ 108563 h 1085628"/>
              <a:gd name="connsiteX4" fmla="*/ 2171256 w 2171256"/>
              <a:gd name="connsiteY4" fmla="*/ 977065 h 1085628"/>
              <a:gd name="connsiteX5" fmla="*/ 2062693 w 2171256"/>
              <a:gd name="connsiteY5" fmla="*/ 1085628 h 1085628"/>
              <a:gd name="connsiteX6" fmla="*/ 108563 w 2171256"/>
              <a:gd name="connsiteY6" fmla="*/ 1085628 h 1085628"/>
              <a:gd name="connsiteX7" fmla="*/ 0 w 2171256"/>
              <a:gd name="connsiteY7" fmla="*/ 977065 h 1085628"/>
              <a:gd name="connsiteX8" fmla="*/ 0 w 2171256"/>
              <a:gd name="connsiteY8" fmla="*/ 108563 h 1085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1256" h="1085628">
                <a:moveTo>
                  <a:pt x="0" y="108563"/>
                </a:moveTo>
                <a:cubicBezTo>
                  <a:pt x="0" y="48605"/>
                  <a:pt x="48605" y="0"/>
                  <a:pt x="108563" y="0"/>
                </a:cubicBezTo>
                <a:lnTo>
                  <a:pt x="2062693" y="0"/>
                </a:lnTo>
                <a:cubicBezTo>
                  <a:pt x="2122651" y="0"/>
                  <a:pt x="2171256" y="48605"/>
                  <a:pt x="2171256" y="108563"/>
                </a:cubicBezTo>
                <a:lnTo>
                  <a:pt x="2171256" y="977065"/>
                </a:lnTo>
                <a:cubicBezTo>
                  <a:pt x="2171256" y="1037023"/>
                  <a:pt x="2122651" y="1085628"/>
                  <a:pt x="2062693" y="1085628"/>
                </a:cubicBezTo>
                <a:lnTo>
                  <a:pt x="108563" y="1085628"/>
                </a:lnTo>
                <a:cubicBezTo>
                  <a:pt x="48605" y="1085628"/>
                  <a:pt x="0" y="1037023"/>
                  <a:pt x="0" y="977065"/>
                </a:cubicBezTo>
                <a:lnTo>
                  <a:pt x="0" y="108563"/>
                </a:lnTo>
                <a:close/>
              </a:path>
            </a:pathLst>
          </a:custGeom>
        </p:spPr>
        <p:style>
          <a:lnRef idx="2">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111807" tIns="111807" rIns="111807" bIns="111807" numCol="1" spcCol="1270" anchor="ctr" anchorCtr="0">
            <a:noAutofit/>
          </a:bodyPr>
          <a:lstStyle/>
          <a:p>
            <a:pPr lvl="0" algn="ctr" defTabSz="933450">
              <a:lnSpc>
                <a:spcPct val="90000"/>
              </a:lnSpc>
              <a:spcBef>
                <a:spcPct val="0"/>
              </a:spcBef>
              <a:spcAft>
                <a:spcPct val="35000"/>
              </a:spcAft>
            </a:pPr>
            <a:r>
              <a:rPr lang="en-US" sz="2400" b="1" kern="1200" dirty="0" err="1" smtClean="0">
                <a:solidFill>
                  <a:schemeClr val="bg1"/>
                </a:solidFill>
                <a:latin typeface="Arial" panose="020B0604020202020204" pitchFamily="34" charset="0"/>
                <a:cs typeface="Arial" panose="020B0604020202020204" pitchFamily="34" charset="0"/>
              </a:rPr>
              <a:t>Xây</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đi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đôi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với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chống</a:t>
            </a:r>
            <a:endParaRPr lang="en-US" sz="2400" b="1" kern="1200" dirty="0">
              <a:solidFill>
                <a:schemeClr val="bg1"/>
              </a:solidFill>
              <a:latin typeface="Arial" panose="020B0604020202020204" pitchFamily="34" charset="0"/>
              <a:cs typeface="Arial" panose="020B0604020202020204" pitchFamily="34" charset="0"/>
            </a:endParaRPr>
          </a:p>
        </p:txBody>
      </p:sp>
      <p:sp>
        <p:nvSpPr>
          <p:cNvPr id="12" name="Freeform 11"/>
          <p:cNvSpPr/>
          <p:nvPr/>
        </p:nvSpPr>
        <p:spPr>
          <a:xfrm rot="18000000">
            <a:off x="3648932" y="3929778"/>
            <a:ext cx="1133138" cy="631981"/>
          </a:xfrm>
          <a:custGeom>
            <a:avLst/>
            <a:gdLst>
              <a:gd name="connsiteX0" fmla="*/ 0 w 1133138"/>
              <a:gd name="connsiteY0" fmla="*/ 189985 h 379969"/>
              <a:gd name="connsiteX1" fmla="*/ 189985 w 1133138"/>
              <a:gd name="connsiteY1" fmla="*/ 0 h 379969"/>
              <a:gd name="connsiteX2" fmla="*/ 189985 w 1133138"/>
              <a:gd name="connsiteY2" fmla="*/ 75994 h 379969"/>
              <a:gd name="connsiteX3" fmla="*/ 943154 w 1133138"/>
              <a:gd name="connsiteY3" fmla="*/ 75994 h 379969"/>
              <a:gd name="connsiteX4" fmla="*/ 943154 w 1133138"/>
              <a:gd name="connsiteY4" fmla="*/ 0 h 379969"/>
              <a:gd name="connsiteX5" fmla="*/ 1133138 w 1133138"/>
              <a:gd name="connsiteY5" fmla="*/ 189985 h 379969"/>
              <a:gd name="connsiteX6" fmla="*/ 943154 w 1133138"/>
              <a:gd name="connsiteY6" fmla="*/ 379969 h 379969"/>
              <a:gd name="connsiteX7" fmla="*/ 943154 w 1133138"/>
              <a:gd name="connsiteY7" fmla="*/ 303975 h 379969"/>
              <a:gd name="connsiteX8" fmla="*/ 189985 w 1133138"/>
              <a:gd name="connsiteY8" fmla="*/ 303975 h 379969"/>
              <a:gd name="connsiteX9" fmla="*/ 189985 w 1133138"/>
              <a:gd name="connsiteY9" fmla="*/ 379969 h 379969"/>
              <a:gd name="connsiteX10" fmla="*/ 0 w 1133138"/>
              <a:gd name="connsiteY10" fmla="*/ 189985 h 379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33138" h="379969">
                <a:moveTo>
                  <a:pt x="0" y="189985"/>
                </a:moveTo>
                <a:lnTo>
                  <a:pt x="189985" y="0"/>
                </a:lnTo>
                <a:lnTo>
                  <a:pt x="189985" y="75994"/>
                </a:lnTo>
                <a:lnTo>
                  <a:pt x="943154" y="75994"/>
                </a:lnTo>
                <a:lnTo>
                  <a:pt x="943154" y="0"/>
                </a:lnTo>
                <a:lnTo>
                  <a:pt x="1133138" y="189985"/>
                </a:lnTo>
                <a:lnTo>
                  <a:pt x="943154" y="379969"/>
                </a:lnTo>
                <a:lnTo>
                  <a:pt x="943154" y="303975"/>
                </a:lnTo>
                <a:lnTo>
                  <a:pt x="189985" y="303975"/>
                </a:lnTo>
                <a:lnTo>
                  <a:pt x="189985" y="379969"/>
                </a:lnTo>
                <a:lnTo>
                  <a:pt x="0" y="189985"/>
                </a:lnTo>
                <a:close/>
              </a:path>
            </a:pathLst>
          </a:custGeom>
        </p:spPr>
        <p:style>
          <a:lnRef idx="0">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113990" tIns="75993" rIns="113991" bIns="75994" numCol="1" spcCol="1270" anchor="ctr" anchorCtr="0">
            <a:noAutofit/>
          </a:bodyPr>
          <a:lstStyle/>
          <a:p>
            <a:pPr lvl="0" algn="ctr" defTabSz="755650">
              <a:lnSpc>
                <a:spcPct val="90000"/>
              </a:lnSpc>
              <a:spcBef>
                <a:spcPct val="0"/>
              </a:spcBef>
              <a:spcAft>
                <a:spcPct val="35000"/>
              </a:spcAft>
            </a:pPr>
            <a:endParaRPr lang="en-US" b="1" kern="1200">
              <a:solidFill>
                <a:schemeClr val="bg1"/>
              </a:solidFill>
              <a:latin typeface="Arial" panose="020B0604020202020204" pitchFamily="34" charset="0"/>
              <a:cs typeface="Arial" panose="020B0604020202020204" pitchFamily="34" charset="0"/>
            </a:endParaRPr>
          </a:p>
        </p:txBody>
      </p:sp>
      <p:sp>
        <p:nvSpPr>
          <p:cNvPr id="4" name="Freeform 3"/>
          <p:cNvSpPr/>
          <p:nvPr/>
        </p:nvSpPr>
        <p:spPr>
          <a:xfrm>
            <a:off x="1103312" y="291147"/>
            <a:ext cx="8883196" cy="1328420"/>
          </a:xfrm>
          <a:custGeom>
            <a:avLst/>
            <a:gdLst>
              <a:gd name="connsiteX0" fmla="*/ 0 w 6908800"/>
              <a:gd name="connsiteY0" fmla="*/ 162560 h 1625600"/>
              <a:gd name="connsiteX1" fmla="*/ 162560 w 6908800"/>
              <a:gd name="connsiteY1" fmla="*/ 0 h 1625600"/>
              <a:gd name="connsiteX2" fmla="*/ 6746240 w 6908800"/>
              <a:gd name="connsiteY2" fmla="*/ 0 h 1625600"/>
              <a:gd name="connsiteX3" fmla="*/ 6908800 w 6908800"/>
              <a:gd name="connsiteY3" fmla="*/ 162560 h 1625600"/>
              <a:gd name="connsiteX4" fmla="*/ 6908800 w 6908800"/>
              <a:gd name="connsiteY4" fmla="*/ 1463040 h 1625600"/>
              <a:gd name="connsiteX5" fmla="*/ 6746240 w 6908800"/>
              <a:gd name="connsiteY5" fmla="*/ 1625600 h 1625600"/>
              <a:gd name="connsiteX6" fmla="*/ 162560 w 6908800"/>
              <a:gd name="connsiteY6" fmla="*/ 1625600 h 1625600"/>
              <a:gd name="connsiteX7" fmla="*/ 0 w 6908800"/>
              <a:gd name="connsiteY7" fmla="*/ 1463040 h 1625600"/>
              <a:gd name="connsiteX8" fmla="*/ 0 w 6908800"/>
              <a:gd name="connsiteY8" fmla="*/ 162560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8800" h="1625600">
                <a:moveTo>
                  <a:pt x="0" y="162560"/>
                </a:moveTo>
                <a:cubicBezTo>
                  <a:pt x="0" y="72781"/>
                  <a:pt x="72781" y="0"/>
                  <a:pt x="162560" y="0"/>
                </a:cubicBezTo>
                <a:lnTo>
                  <a:pt x="6746240" y="0"/>
                </a:lnTo>
                <a:cubicBezTo>
                  <a:pt x="6836019" y="0"/>
                  <a:pt x="6908800" y="72781"/>
                  <a:pt x="6908800" y="162560"/>
                </a:cubicBezTo>
                <a:lnTo>
                  <a:pt x="6908800" y="1463040"/>
                </a:lnTo>
                <a:cubicBezTo>
                  <a:pt x="6908800" y="1552819"/>
                  <a:pt x="6836019" y="1625600"/>
                  <a:pt x="6746240" y="1625600"/>
                </a:cubicBezTo>
                <a:lnTo>
                  <a:pt x="162560" y="1625600"/>
                </a:lnTo>
                <a:cubicBezTo>
                  <a:pt x="72781" y="1625600"/>
                  <a:pt x="0" y="1552819"/>
                  <a:pt x="0" y="1463040"/>
                </a:cubicBezTo>
                <a:lnTo>
                  <a:pt x="0" y="162560"/>
                </a:lnTo>
                <a:close/>
              </a:path>
            </a:pathLst>
          </a:custGeom>
        </p:spPr>
        <p:style>
          <a:lnRef idx="2">
            <a:schemeClr val="lt1">
              <a:hueOff val="0"/>
              <a:satOff val="0"/>
              <a:lumOff val="0"/>
              <a:alphaOff val="0"/>
            </a:schemeClr>
          </a:lnRef>
          <a:fillRef idx="1">
            <a:schemeClr val="accent4">
              <a:hueOff val="2658761"/>
              <a:satOff val="962"/>
              <a:lumOff val="-7843"/>
              <a:alphaOff val="0"/>
            </a:schemeClr>
          </a:fillRef>
          <a:effectRef idx="0">
            <a:schemeClr val="accent4">
              <a:hueOff val="2658761"/>
              <a:satOff val="962"/>
              <a:lumOff val="-7843"/>
              <a:alphaOff val="0"/>
            </a:schemeClr>
          </a:effectRef>
          <a:fontRef idx="minor">
            <a:schemeClr val="lt1"/>
          </a:fontRef>
        </p:style>
        <p:txBody>
          <a:bodyPr spcFirstLastPara="0" vert="horz" wrap="square" lIns="161912" tIns="161912" rIns="1828153" bIns="161912" numCol="1" spcCol="1270" anchor="ctr" anchorCtr="0">
            <a:noAutofit/>
          </a:bodyPr>
          <a:lstStyle/>
          <a:p>
            <a:pPr lvl="0" algn="ctr" defTabSz="1333500">
              <a:lnSpc>
                <a:spcPct val="90000"/>
              </a:lnSpc>
              <a:spcBef>
                <a:spcPct val="0"/>
              </a:spcBef>
              <a:spcAft>
                <a:spcPct val="35000"/>
              </a:spcAft>
            </a:pPr>
            <a:r>
              <a:rPr lang="en-US" sz="3000" b="1" kern="1200" dirty="0" smtClean="0">
                <a:solidFill>
                  <a:schemeClr val="tx1"/>
                </a:solidFill>
                <a:latin typeface="Arial" panose="020B0604020202020204" pitchFamily="34" charset="0"/>
                <a:cs typeface="Arial" panose="020B0604020202020204" pitchFamily="34" charset="0"/>
              </a:rPr>
              <a:t>1.2.1.3. </a:t>
            </a:r>
            <a:r>
              <a:rPr lang="en-US" sz="3000" b="1" kern="1200" dirty="0" err="1" smtClean="0">
                <a:solidFill>
                  <a:schemeClr val="tx1"/>
                </a:solidFill>
                <a:latin typeface="Arial" panose="020B0604020202020204" pitchFamily="34" charset="0"/>
                <a:cs typeface="Arial" panose="020B0604020202020204" pitchFamily="34" charset="0"/>
              </a:rPr>
              <a:t>Những</a:t>
            </a:r>
            <a:r>
              <a:rPr lang="en-US" sz="3000" b="1" kern="1200" dirty="0" smtClean="0">
                <a:solidFill>
                  <a:schemeClr val="tx1"/>
                </a:solidFill>
                <a:latin typeface="Arial" panose="020B0604020202020204" pitchFamily="34" charset="0"/>
                <a:cs typeface="Arial" panose="020B0604020202020204" pitchFamily="34" charset="0"/>
              </a:rPr>
              <a:t> </a:t>
            </a:r>
            <a:r>
              <a:rPr lang="en-US" sz="3000" b="1" kern="1200" dirty="0" err="1" smtClean="0">
                <a:solidFill>
                  <a:schemeClr val="tx1"/>
                </a:solidFill>
                <a:latin typeface="Arial" panose="020B0604020202020204" pitchFamily="34" charset="0"/>
                <a:cs typeface="Arial" panose="020B0604020202020204" pitchFamily="34" charset="0"/>
              </a:rPr>
              <a:t>nguyên</a:t>
            </a:r>
            <a:r>
              <a:rPr lang="en-US" sz="3000" b="1" kern="1200" dirty="0" smtClean="0">
                <a:solidFill>
                  <a:schemeClr val="tx1"/>
                </a:solidFill>
                <a:latin typeface="Arial" panose="020B0604020202020204" pitchFamily="34" charset="0"/>
                <a:cs typeface="Arial" panose="020B0604020202020204" pitchFamily="34" charset="0"/>
              </a:rPr>
              <a:t> </a:t>
            </a:r>
            <a:r>
              <a:rPr lang="en-US" sz="3000" b="1" kern="1200" dirty="0" err="1" smtClean="0">
                <a:solidFill>
                  <a:schemeClr val="tx1"/>
                </a:solidFill>
                <a:latin typeface="Arial" panose="020B0604020202020204" pitchFamily="34" charset="0"/>
                <a:cs typeface="Arial" panose="020B0604020202020204" pitchFamily="34" charset="0"/>
              </a:rPr>
              <a:t>tắc</a:t>
            </a:r>
            <a:r>
              <a:rPr lang="en-US" sz="3000" b="1" kern="1200" dirty="0" smtClean="0">
                <a:solidFill>
                  <a:schemeClr val="tx1"/>
                </a:solidFill>
                <a:latin typeface="Arial" panose="020B0604020202020204" pitchFamily="34" charset="0"/>
                <a:cs typeface="Arial" panose="020B0604020202020204" pitchFamily="34" charset="0"/>
              </a:rPr>
              <a:t> </a:t>
            </a:r>
            <a:r>
              <a:rPr lang="en-US" sz="3000" b="1" kern="1200" dirty="0" err="1" smtClean="0">
                <a:solidFill>
                  <a:schemeClr val="tx1"/>
                </a:solidFill>
                <a:latin typeface="Arial" panose="020B0604020202020204" pitchFamily="34" charset="0"/>
                <a:cs typeface="Arial" panose="020B0604020202020204" pitchFamily="34" charset="0"/>
              </a:rPr>
              <a:t>xây</a:t>
            </a:r>
            <a:r>
              <a:rPr lang="en-US" sz="3000" b="1" kern="1200" dirty="0" smtClean="0">
                <a:solidFill>
                  <a:schemeClr val="tx1"/>
                </a:solidFill>
                <a:latin typeface="Arial" panose="020B0604020202020204" pitchFamily="34" charset="0"/>
                <a:cs typeface="Arial" panose="020B0604020202020204" pitchFamily="34" charset="0"/>
              </a:rPr>
              <a:t> </a:t>
            </a:r>
            <a:r>
              <a:rPr lang="en-US" sz="3000" b="1" kern="1200" dirty="0" err="1" smtClean="0">
                <a:solidFill>
                  <a:schemeClr val="tx1"/>
                </a:solidFill>
                <a:latin typeface="Arial" panose="020B0604020202020204" pitchFamily="34" charset="0"/>
                <a:cs typeface="Arial" panose="020B0604020202020204" pitchFamily="34" charset="0"/>
              </a:rPr>
              <a:t>dựng</a:t>
            </a:r>
            <a:r>
              <a:rPr lang="en-US" sz="3000" b="1" kern="1200" dirty="0" smtClean="0">
                <a:solidFill>
                  <a:schemeClr val="tx1"/>
                </a:solidFill>
                <a:latin typeface="Arial" panose="020B0604020202020204" pitchFamily="34" charset="0"/>
                <a:cs typeface="Arial" panose="020B0604020202020204" pitchFamily="34" charset="0"/>
              </a:rPr>
              <a:t> </a:t>
            </a:r>
            <a:r>
              <a:rPr lang="en-US" sz="3000" b="1" kern="1200" dirty="0" err="1" smtClean="0">
                <a:solidFill>
                  <a:schemeClr val="tx1"/>
                </a:solidFill>
                <a:latin typeface="Arial" panose="020B0604020202020204" pitchFamily="34" charset="0"/>
                <a:cs typeface="Arial" panose="020B0604020202020204" pitchFamily="34" charset="0"/>
              </a:rPr>
              <a:t>đạo</a:t>
            </a:r>
            <a:r>
              <a:rPr lang="en-US" sz="3000" b="1" kern="1200" dirty="0" smtClean="0">
                <a:solidFill>
                  <a:schemeClr val="tx1"/>
                </a:solidFill>
                <a:latin typeface="Arial" panose="020B0604020202020204" pitchFamily="34" charset="0"/>
                <a:cs typeface="Arial" panose="020B0604020202020204" pitchFamily="34" charset="0"/>
              </a:rPr>
              <a:t> </a:t>
            </a:r>
            <a:r>
              <a:rPr lang="en-US" sz="3000" b="1" kern="1200" dirty="0" err="1" smtClean="0">
                <a:solidFill>
                  <a:schemeClr val="tx1"/>
                </a:solidFill>
                <a:latin typeface="Arial" panose="020B0604020202020204" pitchFamily="34" charset="0"/>
                <a:cs typeface="Arial" panose="020B0604020202020204" pitchFamily="34" charset="0"/>
              </a:rPr>
              <a:t>đức</a:t>
            </a:r>
            <a:r>
              <a:rPr lang="en-US" sz="3000" b="1" kern="1200" dirty="0" smtClean="0">
                <a:solidFill>
                  <a:schemeClr val="tx1"/>
                </a:solidFill>
                <a:latin typeface="Arial" panose="020B0604020202020204" pitchFamily="34" charset="0"/>
                <a:cs typeface="Arial" panose="020B0604020202020204" pitchFamily="34" charset="0"/>
              </a:rPr>
              <a:t> </a:t>
            </a:r>
            <a:r>
              <a:rPr lang="en-US" sz="3000" b="1" kern="1200" dirty="0" err="1" smtClean="0">
                <a:solidFill>
                  <a:schemeClr val="tx1"/>
                </a:solidFill>
                <a:latin typeface="Arial" panose="020B0604020202020204" pitchFamily="34" charset="0"/>
                <a:cs typeface="Arial" panose="020B0604020202020204" pitchFamily="34" charset="0"/>
              </a:rPr>
              <a:t>mới</a:t>
            </a:r>
            <a:r>
              <a:rPr lang="en-US" sz="3000" b="1" kern="1200" dirty="0" smtClean="0">
                <a:solidFill>
                  <a:schemeClr val="tx1"/>
                </a:solidFill>
                <a:latin typeface="Arial" panose="020B0604020202020204" pitchFamily="34" charset="0"/>
                <a:cs typeface="Arial" panose="020B0604020202020204" pitchFamily="34" charset="0"/>
              </a:rPr>
              <a:t>.</a:t>
            </a:r>
            <a:endParaRPr lang="en-US" sz="3000" b="1" kern="1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77808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4400" b="1" dirty="0" err="1">
                <a:solidFill>
                  <a:srgbClr val="FFFF00"/>
                </a:solidFill>
                <a:latin typeface="Arial" panose="020B0604020202020204" pitchFamily="34" charset="0"/>
                <a:cs typeface="Arial" panose="020B0604020202020204" pitchFamily="34" charset="0"/>
              </a:rPr>
              <a:t>Phải</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tu</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dưỡng</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đạo</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đức</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suốt</a:t>
            </a:r>
            <a:r>
              <a:rPr lang="en-US" sz="4400" b="1" dirty="0">
                <a:solidFill>
                  <a:srgbClr val="FFFF00"/>
                </a:solidFill>
                <a:latin typeface="Arial" panose="020B0604020202020204" pitchFamily="34" charset="0"/>
                <a:cs typeface="Arial" panose="020B0604020202020204" pitchFamily="34" charset="0"/>
              </a:rPr>
              <a:t> </a:t>
            </a:r>
            <a:r>
              <a:rPr lang="en-US" sz="4400" b="1" dirty="0" err="1" smtClean="0">
                <a:solidFill>
                  <a:srgbClr val="FFFF00"/>
                </a:solidFill>
                <a:latin typeface="Arial" panose="020B0604020202020204" pitchFamily="34" charset="0"/>
                <a:cs typeface="Arial" panose="020B0604020202020204" pitchFamily="34" charset="0"/>
              </a:rPr>
              <a:t>đời</a:t>
            </a:r>
            <a:endParaRPr lang="en-US" dirty="0">
              <a:solidFill>
                <a:srgbClr val="FFFF00"/>
              </a:solidFill>
            </a:endParaRPr>
          </a:p>
        </p:txBody>
      </p:sp>
      <p:sp>
        <p:nvSpPr>
          <p:cNvPr id="3" name="Content Placeholder 2"/>
          <p:cNvSpPr>
            <a:spLocks noGrp="1"/>
          </p:cNvSpPr>
          <p:nvPr>
            <p:ph idx="1"/>
          </p:nvPr>
        </p:nvSpPr>
        <p:spPr>
          <a:xfrm>
            <a:off x="1039577" y="1853248"/>
            <a:ext cx="9742723" cy="4195481"/>
          </a:xfrm>
        </p:spPr>
        <p:txBody>
          <a:bodyPr>
            <a:normAutofit/>
          </a:bodyPr>
          <a:lstStyle/>
          <a:p>
            <a:pPr marL="0" indent="0" algn="just">
              <a:buNone/>
            </a:pPr>
            <a:r>
              <a:rPr lang="en-US" sz="3600" dirty="0" smtClean="0">
                <a:latin typeface="Arial" panose="020B0604020202020204" pitchFamily="34" charset="0"/>
                <a:cs typeface="Arial" panose="020B0604020202020204" pitchFamily="34" charset="0"/>
              </a:rPr>
              <a:t>“</a:t>
            </a:r>
            <a:r>
              <a:rPr lang="vi-VN" sz="3600" dirty="0">
                <a:latin typeface="Arial" panose="020B0604020202020204" pitchFamily="34" charset="0"/>
                <a:cs typeface="Arial" panose="020B0604020202020204" pitchFamily="34" charset="0"/>
              </a:rPr>
              <a:t>Đạo đức cách mạng không phải là từ trên trời rơi xuống, nó được phát triển và củng cố trong đấu tranh và rèn luyện kiên trì hàng ngày, giống như ngọc càng mài càng sáng, vàng càng luyện càng tinh</a:t>
            </a:r>
            <a:r>
              <a:rPr lang="vi-VN" sz="3600" dirty="0" smtClean="0">
                <a:latin typeface="Arial" panose="020B0604020202020204" pitchFamily="34" charset="0"/>
                <a:cs typeface="Arial" panose="020B0604020202020204" pitchFamily="34" charset="0"/>
              </a:rPr>
              <a:t>.</a:t>
            </a:r>
            <a:r>
              <a:rPr lang="en-US" sz="3600" dirty="0" smtClean="0">
                <a:latin typeface="Arial" panose="020B0604020202020204" pitchFamily="34" charset="0"/>
                <a:cs typeface="Arial" panose="020B0604020202020204" pitchFamily="34" charset="0"/>
              </a:rPr>
              <a:t>”</a:t>
            </a:r>
          </a:p>
          <a:p>
            <a:pPr marL="0" indent="0" algn="just">
              <a:buNone/>
            </a:pP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56305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1" y="357468"/>
            <a:ext cx="9926639" cy="1400530"/>
          </a:xfrm>
        </p:spPr>
        <p:txBody>
          <a:bodyPr/>
          <a:lstStyle/>
          <a:p>
            <a:pPr lvl="0" algn="ctr"/>
            <a:r>
              <a:rPr lang="en-US" sz="3600" b="1" dirty="0" err="1">
                <a:solidFill>
                  <a:srgbClr val="FFFF00"/>
                </a:solidFill>
                <a:latin typeface="Arial" panose="020B0604020202020204" pitchFamily="34" charset="0"/>
                <a:cs typeface="Arial" panose="020B0604020202020204" pitchFamily="34" charset="0"/>
              </a:rPr>
              <a:t>Nói</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đi</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đôi</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với</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làm</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phải</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nêu</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gương</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đạo</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đức</a:t>
            </a:r>
            <a:r>
              <a:rPr lang="en-US" sz="3600" b="1" dirty="0">
                <a:solidFill>
                  <a:srgbClr val="FFFF00"/>
                </a:solidFill>
                <a:latin typeface="Arial" panose="020B0604020202020204" pitchFamily="34" charset="0"/>
                <a:cs typeface="Arial" panose="020B0604020202020204" pitchFamily="34" charset="0"/>
              </a:rPr>
              <a:t/>
            </a:r>
            <a:br>
              <a:rPr lang="en-US" sz="3600" b="1" dirty="0">
                <a:solidFill>
                  <a:srgbClr val="FFFF00"/>
                </a:solidFill>
                <a:latin typeface="Arial" panose="020B0604020202020204" pitchFamily="34" charset="0"/>
                <a:cs typeface="Arial" panose="020B0604020202020204" pitchFamily="34" charset="0"/>
              </a:rPr>
            </a:br>
            <a:endParaRPr lang="en-US" sz="3600" dirty="0">
              <a:solidFill>
                <a:srgbClr val="FFFF00"/>
              </a:solidFill>
            </a:endParaRPr>
          </a:p>
        </p:txBody>
      </p:sp>
      <p:sp>
        <p:nvSpPr>
          <p:cNvPr id="3" name="Content Placeholder 2"/>
          <p:cNvSpPr>
            <a:spLocks noGrp="1"/>
          </p:cNvSpPr>
          <p:nvPr>
            <p:ph idx="1"/>
          </p:nvPr>
        </p:nvSpPr>
        <p:spPr>
          <a:xfrm>
            <a:off x="774209" y="2052918"/>
            <a:ext cx="9912841" cy="4195481"/>
          </a:xfrm>
        </p:spPr>
        <p:txBody>
          <a:bodyPr>
            <a:normAutofit/>
          </a:bodyPr>
          <a:lstStyle/>
          <a:p>
            <a:pPr marL="0" indent="0" algn="just">
              <a:buNone/>
            </a:pPr>
            <a:r>
              <a:rPr lang="en-US" sz="4800" dirty="0" smtClean="0">
                <a:latin typeface="Arial" panose="020B0604020202020204" pitchFamily="34" charset="0"/>
                <a:cs typeface="Arial" panose="020B0604020202020204" pitchFamily="34" charset="0"/>
              </a:rPr>
              <a:t>“</a:t>
            </a:r>
            <a:r>
              <a:rPr lang="vi-VN" sz="4800" dirty="0" smtClean="0">
                <a:latin typeface="Arial" panose="020B0604020202020204" pitchFamily="34" charset="0"/>
                <a:cs typeface="Arial" panose="020B0604020202020204" pitchFamily="34" charset="0"/>
              </a:rPr>
              <a:t>Đảng viên </a:t>
            </a:r>
            <a:r>
              <a:rPr lang="vi-VN" sz="4800" dirty="0">
                <a:latin typeface="Arial" panose="020B0604020202020204" pitchFamily="34" charset="0"/>
                <a:cs typeface="Arial" panose="020B0604020202020204" pitchFamily="34" charset="0"/>
              </a:rPr>
              <a:t>đi trước làng nước theo </a:t>
            </a:r>
            <a:r>
              <a:rPr lang="vi-VN" sz="4800" dirty="0" smtClean="0">
                <a:latin typeface="Arial" panose="020B0604020202020204" pitchFamily="34" charset="0"/>
                <a:cs typeface="Arial" panose="020B0604020202020204" pitchFamily="34" charset="0"/>
              </a:rPr>
              <a:t>sau</a:t>
            </a:r>
            <a:r>
              <a:rPr lang="en-US" sz="4800" dirty="0" smtClean="0">
                <a:latin typeface="Arial" panose="020B0604020202020204" pitchFamily="34" charset="0"/>
                <a:cs typeface="Arial" panose="020B0604020202020204" pitchFamily="34" charset="0"/>
              </a:rPr>
              <a:t>”</a:t>
            </a:r>
            <a:endParaRPr lang="en-US"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12165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4400" b="1" dirty="0" err="1">
                <a:solidFill>
                  <a:srgbClr val="FFFF00"/>
                </a:solidFill>
                <a:latin typeface="Arial" panose="020B0604020202020204" pitchFamily="34" charset="0"/>
                <a:cs typeface="Arial" panose="020B0604020202020204" pitchFamily="34" charset="0"/>
              </a:rPr>
              <a:t>Xây</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đi</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đôi</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với</a:t>
            </a:r>
            <a:r>
              <a:rPr lang="en-US" sz="4400" b="1" dirty="0">
                <a:solidFill>
                  <a:srgbClr val="FFFF00"/>
                </a:solidFill>
                <a:latin typeface="Arial" panose="020B0604020202020204" pitchFamily="34" charset="0"/>
                <a:cs typeface="Arial" panose="020B0604020202020204" pitchFamily="34" charset="0"/>
              </a:rPr>
              <a:t> </a:t>
            </a:r>
            <a:r>
              <a:rPr lang="en-US" sz="4400" b="1" dirty="0" err="1" smtClean="0">
                <a:solidFill>
                  <a:srgbClr val="FFFF00"/>
                </a:solidFill>
                <a:latin typeface="Arial" panose="020B0604020202020204" pitchFamily="34" charset="0"/>
                <a:cs typeface="Arial" panose="020B0604020202020204" pitchFamily="34" charset="0"/>
              </a:rPr>
              <a:t>chống</a:t>
            </a:r>
            <a:endParaRPr lang="en-US" dirty="0">
              <a:solidFill>
                <a:srgbClr val="FFFF00"/>
              </a:solidFill>
            </a:endParaRPr>
          </a:p>
        </p:txBody>
      </p:sp>
      <p:sp>
        <p:nvSpPr>
          <p:cNvPr id="3" name="Content Placeholder 2"/>
          <p:cNvSpPr>
            <a:spLocks noGrp="1"/>
          </p:cNvSpPr>
          <p:nvPr>
            <p:ph idx="1"/>
          </p:nvPr>
        </p:nvSpPr>
        <p:spPr>
          <a:xfrm>
            <a:off x="1038596" y="1853248"/>
            <a:ext cx="10296154" cy="4195481"/>
          </a:xfrm>
        </p:spPr>
        <p:txBody>
          <a:bodyPr>
            <a:normAutofit/>
          </a:bodyPr>
          <a:lstStyle/>
          <a:p>
            <a:pPr marL="0" indent="0" algn="just">
              <a:buNone/>
            </a:pPr>
            <a:r>
              <a:rPr lang="en-US" sz="4000" dirty="0" smtClean="0">
                <a:latin typeface="Arial" panose="020B0604020202020204" pitchFamily="34" charset="0"/>
                <a:cs typeface="Arial" panose="020B0604020202020204" pitchFamily="34" charset="0"/>
              </a:rPr>
              <a:t>“</a:t>
            </a:r>
            <a:r>
              <a:rPr lang="vi-VN" sz="4000" dirty="0" smtClean="0">
                <a:latin typeface="Arial" panose="020B0604020202020204" pitchFamily="34" charset="0"/>
                <a:cs typeface="Arial" panose="020B0604020202020204" pitchFamily="34" charset="0"/>
              </a:rPr>
              <a:t>Đảng </a:t>
            </a:r>
            <a:r>
              <a:rPr lang="vi-VN" sz="4000" dirty="0">
                <a:latin typeface="Arial" panose="020B0604020202020204" pitchFamily="34" charset="0"/>
                <a:cs typeface="Arial" panose="020B0604020202020204" pitchFamily="34" charset="0"/>
              </a:rPr>
              <a:t>ta không phải trên trời sa xuống. Nó ở trong xã hội mà ra. Vì vậy, tuy nói chung, thì đảng viên phần nhiều là những phần tử tốt, nhưng vẫn có một số chưa bỏ hết những thói xấu tự tư tự lợi, kiêu ngạo, xa </a:t>
            </a:r>
            <a:r>
              <a:rPr lang="vi-VN" sz="4000" dirty="0" smtClean="0">
                <a:latin typeface="Arial" panose="020B0604020202020204" pitchFamily="34" charset="0"/>
                <a:cs typeface="Arial" panose="020B0604020202020204" pitchFamily="34" charset="0"/>
              </a:rPr>
              <a:t>hoa</a:t>
            </a:r>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77133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4180" y="224118"/>
            <a:ext cx="9404723" cy="1400530"/>
          </a:xfrm>
        </p:spPr>
        <p:txBody>
          <a:bodyPr/>
          <a:lstStyle/>
          <a:p>
            <a:pPr algn="ctr"/>
            <a:r>
              <a:rPr lang="en-US" sz="3600" b="1" dirty="0">
                <a:solidFill>
                  <a:srgbClr val="FFFF00"/>
                </a:solidFill>
                <a:latin typeface="Arial" panose="020B0604020202020204" pitchFamily="34" charset="0"/>
                <a:cs typeface="Arial" panose="020B0604020202020204" pitchFamily="34" charset="0"/>
              </a:rPr>
              <a:t>1.2.2. </a:t>
            </a:r>
            <a:r>
              <a:rPr lang="en-US" sz="3600" b="1" dirty="0" err="1">
                <a:solidFill>
                  <a:srgbClr val="FFFF00"/>
                </a:solidFill>
                <a:latin typeface="Arial" panose="020B0604020202020204" pitchFamily="34" charset="0"/>
                <a:cs typeface="Arial" panose="020B0604020202020204" pitchFamily="34" charset="0"/>
              </a:rPr>
              <a:t>Yêu</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cầu</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của</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Hồ</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Chí</a:t>
            </a:r>
            <a:r>
              <a:rPr lang="en-US" sz="3600" b="1" dirty="0">
                <a:solidFill>
                  <a:srgbClr val="FFFF00"/>
                </a:solidFill>
                <a:latin typeface="Arial" panose="020B0604020202020204" pitchFamily="34" charset="0"/>
                <a:cs typeface="Arial" panose="020B0604020202020204" pitchFamily="34" charset="0"/>
              </a:rPr>
              <a:t> Minh </a:t>
            </a:r>
            <a:r>
              <a:rPr lang="en-US" sz="3600" b="1" dirty="0" err="1">
                <a:solidFill>
                  <a:srgbClr val="FFFF00"/>
                </a:solidFill>
                <a:latin typeface="Arial" panose="020B0604020202020204" pitchFamily="34" charset="0"/>
                <a:cs typeface="Arial" panose="020B0604020202020204" pitchFamily="34" charset="0"/>
              </a:rPr>
              <a:t>về</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năng</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lực</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của</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cán</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bộ</a:t>
            </a:r>
            <a:r>
              <a:rPr lang="en-US" sz="3600" dirty="0"/>
              <a:t/>
            </a:r>
            <a:br>
              <a:rPr lang="en-US" sz="3600" dirty="0"/>
            </a:br>
            <a:endParaRPr lang="en-US" sz="3600" dirty="0"/>
          </a:p>
        </p:txBody>
      </p:sp>
      <p:sp>
        <p:nvSpPr>
          <p:cNvPr id="3" name="Content Placeholder 2"/>
          <p:cNvSpPr>
            <a:spLocks noGrp="1"/>
          </p:cNvSpPr>
          <p:nvPr>
            <p:ph idx="1"/>
          </p:nvPr>
        </p:nvSpPr>
        <p:spPr>
          <a:xfrm>
            <a:off x="246062" y="1796098"/>
            <a:ext cx="11698288" cy="4195481"/>
          </a:xfrm>
        </p:spPr>
        <p:txBody>
          <a:bodyPr>
            <a:noAutofit/>
          </a:bodyPr>
          <a:lstStyle/>
          <a:p>
            <a:pPr algn="just"/>
            <a:r>
              <a:rPr lang="vi-VN" sz="2600" b="1" dirty="0">
                <a:latin typeface="+mn-lt"/>
              </a:rPr>
              <a:t>“Làm cán bộ tức là suốt đời làm đầy tớ trung thành của nhân dân. Mấy chữ a, b, c này không phải ai cũng thuộc đâu, phải học mãi, học suốt đời mới thuộc được</a:t>
            </a:r>
            <a:r>
              <a:rPr lang="vi-VN" sz="2600" b="1" dirty="0" smtClean="0">
                <a:latin typeface="+mn-lt"/>
              </a:rPr>
              <a:t>”</a:t>
            </a:r>
            <a:endParaRPr lang="en-US" sz="2600" b="1" dirty="0" smtClean="0">
              <a:latin typeface="+mn-lt"/>
            </a:endParaRPr>
          </a:p>
          <a:p>
            <a:pPr algn="just"/>
            <a:r>
              <a:rPr lang="vi-VN" sz="2600" b="1" dirty="0">
                <a:latin typeface="+mn-lt"/>
              </a:rPr>
              <a:t>Đảng ta là Đảng lãnh đạo; nghĩa là cán bộ, từ trung ương đến khu, đến tỉnh, đến huyện, đến xã, bất kỳ ở cấp nào và ngành nào - đều phải là người đầy tớ trung thành của nhân dân</a:t>
            </a:r>
            <a:r>
              <a:rPr lang="vi-VN" sz="2600" b="1" dirty="0" smtClean="0">
                <a:latin typeface="+mn-lt"/>
              </a:rPr>
              <a:t>.”</a:t>
            </a:r>
            <a:endParaRPr lang="en-US" sz="2600" b="1" dirty="0" smtClean="0">
              <a:latin typeface="+mn-lt"/>
            </a:endParaRPr>
          </a:p>
          <a:p>
            <a:pPr algn="just"/>
            <a:r>
              <a:rPr lang="en-US" sz="2600" b="1" dirty="0" smtClean="0">
                <a:latin typeface="+mn-lt"/>
              </a:rPr>
              <a:t>“</a:t>
            </a:r>
            <a:r>
              <a:rPr lang="vi-VN" sz="2600" b="1" dirty="0">
                <a:latin typeface="+mn-lt"/>
              </a:rPr>
              <a:t>Không học hỏi dân thì không lãnh đạo được dân. Có biết làm học trò dân, mới làm được thầy học dân</a:t>
            </a:r>
            <a:r>
              <a:rPr lang="vi-VN" sz="2600" b="1" dirty="0" smtClean="0">
                <a:latin typeface="+mn-lt"/>
              </a:rPr>
              <a:t>.</a:t>
            </a:r>
            <a:r>
              <a:rPr lang="en-US" sz="2600" b="1" dirty="0" smtClean="0">
                <a:latin typeface="+mn-lt"/>
              </a:rPr>
              <a:t>”</a:t>
            </a:r>
          </a:p>
          <a:p>
            <a:pPr algn="just"/>
            <a:r>
              <a:rPr lang="vi-VN" sz="2600" b="1" dirty="0">
                <a:latin typeface="+mn-lt"/>
              </a:rPr>
              <a:t> </a:t>
            </a:r>
            <a:r>
              <a:rPr lang="vi-VN" sz="2600" b="1" dirty="0" smtClean="0">
                <a:latin typeface="+mn-lt"/>
              </a:rPr>
              <a:t>“Dân chúng </a:t>
            </a:r>
            <a:r>
              <a:rPr lang="vi-VN" sz="2600" b="1" dirty="0">
                <a:latin typeface="+mn-lt"/>
              </a:rPr>
              <a:t>biết giải quyết nhiều vấn đề một cách giản đơn, mau chóng, đầy đủ, mà những người tài giỏi, những đoàn thể to lớn, nghĩ mãi không ra”</a:t>
            </a:r>
          </a:p>
          <a:p>
            <a:pPr algn="just"/>
            <a:endParaRPr lang="en-US" sz="2600" b="1" dirty="0">
              <a:latin typeface="+mn-lt"/>
            </a:endParaRPr>
          </a:p>
        </p:txBody>
      </p:sp>
    </p:spTree>
    <p:extLst>
      <p:ext uri="{BB962C8B-B14F-4D97-AF65-F5344CB8AC3E}">
        <p14:creationId xmlns:p14="http://schemas.microsoft.com/office/powerpoint/2010/main" val="1753085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2" y="547968"/>
            <a:ext cx="9983788" cy="4195481"/>
          </a:xfrm>
        </p:spPr>
        <p:txBody>
          <a:bodyPr>
            <a:noAutofit/>
          </a:bodyPr>
          <a:lstStyle/>
          <a:p>
            <a:pPr marL="0" indent="0" algn="just" fontAlgn="base">
              <a:buNone/>
            </a:pPr>
            <a:r>
              <a:rPr lang="en-US" sz="3200" b="1" dirty="0" smtClean="0">
                <a:latin typeface="Arial" panose="020B0604020202020204" pitchFamily="34" charset="0"/>
                <a:cs typeface="Arial" panose="020B0604020202020204" pitchFamily="34" charset="0"/>
              </a:rPr>
              <a:t>“</a:t>
            </a:r>
            <a:r>
              <a:rPr lang="vi-VN" sz="3200" b="1" dirty="0" smtClean="0">
                <a:latin typeface="Arial" panose="020B0604020202020204" pitchFamily="34" charset="0"/>
                <a:cs typeface="Arial" panose="020B0604020202020204" pitchFamily="34" charset="0"/>
              </a:rPr>
              <a:t>1</a:t>
            </a:r>
            <a:r>
              <a:rPr lang="vi-VN" sz="3200" b="1" dirty="0">
                <a:latin typeface="Arial" panose="020B0604020202020204" pitchFamily="34" charset="0"/>
                <a:cs typeface="Arial" panose="020B0604020202020204" pitchFamily="34" charset="0"/>
              </a:rPr>
              <a:t>.</a:t>
            </a:r>
            <a:r>
              <a:rPr lang="vi-VN" sz="3200" dirty="0">
                <a:latin typeface="Arial" panose="020B0604020202020204" pitchFamily="34" charset="0"/>
                <a:cs typeface="Arial" panose="020B0604020202020204" pitchFamily="34" charset="0"/>
              </a:rPr>
              <a:t> Phải quyết định mọi vấn đề một cách cho đúng. Mà muốn thế thì nhất định phải so sánh kinh nghiệm của dân chúng. Vì dân chúng chính là những người chịu đựng cái kết quả của sự lãnh đạo của ta.</a:t>
            </a:r>
          </a:p>
          <a:p>
            <a:pPr marL="0" indent="0" algn="just" fontAlgn="base">
              <a:buNone/>
            </a:pPr>
            <a:r>
              <a:rPr lang="vi-VN" sz="3200" b="1" dirty="0">
                <a:latin typeface="Arial" panose="020B0604020202020204" pitchFamily="34" charset="0"/>
                <a:cs typeface="Arial" panose="020B0604020202020204" pitchFamily="34" charset="0"/>
              </a:rPr>
              <a:t>2.</a:t>
            </a:r>
            <a:r>
              <a:rPr lang="vi-VN" sz="3200" dirty="0">
                <a:latin typeface="Arial" panose="020B0604020202020204" pitchFamily="34" charset="0"/>
                <a:cs typeface="Arial" panose="020B0604020202020204" pitchFamily="34" charset="0"/>
              </a:rPr>
              <a:t> Phải tổ chức sự thi hành cho đúng. Mà muốn vậy, không có dân chúng giúp sức thì không xong.</a:t>
            </a:r>
          </a:p>
          <a:p>
            <a:pPr marL="0" indent="0" algn="just" fontAlgn="base">
              <a:buNone/>
            </a:pPr>
            <a:r>
              <a:rPr lang="vi-VN" sz="3200" b="1" dirty="0">
                <a:latin typeface="Arial" panose="020B0604020202020204" pitchFamily="34" charset="0"/>
                <a:cs typeface="Arial" panose="020B0604020202020204" pitchFamily="34" charset="0"/>
              </a:rPr>
              <a:t>3.</a:t>
            </a:r>
            <a:r>
              <a:rPr lang="vi-VN" sz="3200" dirty="0">
                <a:latin typeface="Arial" panose="020B0604020202020204" pitchFamily="34" charset="0"/>
                <a:cs typeface="Arial" panose="020B0604020202020204" pitchFamily="34" charset="0"/>
              </a:rPr>
              <a:t> Phải tổ chức sự kiểm soát, mà muốn kiểm soát đúng thì cũng phải có quần chúng giúp mới được</a:t>
            </a:r>
            <a:r>
              <a:rPr lang="vi-VN" sz="3200" dirty="0" smtClean="0">
                <a:latin typeface="Arial" panose="020B0604020202020204" pitchFamily="34" charset="0"/>
                <a:cs typeface="Arial" panose="020B0604020202020204" pitchFamily="34" charset="0"/>
              </a:rPr>
              <a:t>.</a:t>
            </a:r>
            <a:r>
              <a:rPr lang="en-US" sz="3200" dirty="0" smtClean="0">
                <a:latin typeface="Arial" panose="020B0604020202020204" pitchFamily="34" charset="0"/>
                <a:cs typeface="Arial" panose="020B0604020202020204" pitchFamily="34" charset="0"/>
              </a:rPr>
              <a:t>”</a:t>
            </a:r>
            <a:endParaRPr lang="vi-VN" sz="3200" dirty="0">
              <a:latin typeface="Arial" panose="020B0604020202020204" pitchFamily="34" charset="0"/>
              <a:cs typeface="Arial" panose="020B0604020202020204" pitchFamily="34" charset="0"/>
            </a:endParaRPr>
          </a:p>
          <a:p>
            <a:pPr marL="0" indent="0" algn="just">
              <a:buNone/>
            </a:pPr>
            <a:r>
              <a:rPr lang="vi-VN" sz="3200" dirty="0">
                <a:latin typeface="Arial" panose="020B0604020202020204" pitchFamily="34" charset="0"/>
                <a:cs typeface="Arial" panose="020B0604020202020204" pitchFamily="34" charset="0"/>
              </a:rPr>
              <a:t> </a:t>
            </a:r>
            <a:r>
              <a:rPr lang="en-US" sz="3200" dirty="0" smtClean="0">
                <a:latin typeface="Arial" panose="020B0604020202020204" pitchFamily="34" charset="0"/>
                <a:cs typeface="Arial" panose="020B0604020202020204" pitchFamily="34" charset="0"/>
              </a:rPr>
              <a:t>”</a:t>
            </a:r>
            <a:r>
              <a:rPr lang="vi-VN" sz="3200" dirty="0" smtClean="0">
                <a:latin typeface="Arial" panose="020B0604020202020204" pitchFamily="34" charset="0"/>
                <a:cs typeface="Arial" panose="020B0604020202020204" pitchFamily="34" charset="0"/>
              </a:rPr>
              <a:t>Cái </a:t>
            </a:r>
            <a:r>
              <a:rPr lang="vi-VN" sz="3200" dirty="0">
                <a:latin typeface="Arial" panose="020B0604020202020204" pitchFamily="34" charset="0"/>
                <a:cs typeface="Arial" panose="020B0604020202020204" pitchFamily="34" charset="0"/>
              </a:rPr>
              <a:t>gì cũng dùng mệnh lệnh. ép dân chúng làm. Đóng cửa lại mà đặt kế hoạch, viết </a:t>
            </a:r>
            <a:r>
              <a:rPr lang="vi-VN" sz="3200" dirty="0" smtClean="0">
                <a:latin typeface="Arial" panose="020B0604020202020204" pitchFamily="34" charset="0"/>
                <a:cs typeface="Arial" panose="020B0604020202020204" pitchFamily="34" charset="0"/>
              </a:rPr>
              <a:t>chương </a:t>
            </a:r>
            <a:r>
              <a:rPr lang="vi-VN" sz="3200" dirty="0">
                <a:latin typeface="Arial" panose="020B0604020202020204" pitchFamily="34" charset="0"/>
                <a:cs typeface="Arial" panose="020B0604020202020204" pitchFamily="34" charset="0"/>
              </a:rPr>
              <a:t>trình rồi đưa ra cột vào cổ dân chúng, bắt dân chúng theo</a:t>
            </a:r>
            <a:r>
              <a:rPr lang="vi-VN" sz="3200" dirty="0" smtClean="0">
                <a:latin typeface="Arial" panose="020B0604020202020204" pitchFamily="34" charset="0"/>
                <a:cs typeface="Arial" panose="020B0604020202020204" pitchFamily="34" charset="0"/>
              </a:rPr>
              <a:t>.</a:t>
            </a:r>
            <a:r>
              <a:rPr lang="en-US" sz="3200" dirty="0" smtClean="0">
                <a:latin typeface="Arial" panose="020B0604020202020204" pitchFamily="34" charset="0"/>
                <a:cs typeface="Arial" panose="020B0604020202020204" pitchFamily="34" charset="0"/>
              </a:rPr>
              <a:t>”</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9950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b="1" dirty="0" smtClean="0">
                <a:solidFill>
                  <a:srgbClr val="FFFF00"/>
                </a:solidFill>
                <a:latin typeface="Arial" panose="020B0604020202020204" pitchFamily="34" charset="0"/>
                <a:cs typeface="Arial" panose="020B0604020202020204" pitchFamily="34" charset="0"/>
              </a:rPr>
              <a:t>NỘI DUNG</a:t>
            </a:r>
            <a:endParaRPr lang="en-US" sz="5400" b="1" dirty="0">
              <a:solidFill>
                <a:srgbClr val="FFFF00"/>
              </a:solidFill>
              <a:latin typeface="Arial" panose="020B0604020202020204" pitchFamily="34" charset="0"/>
              <a:cs typeface="Arial" panose="020B0604020202020204" pitchFamily="34" charset="0"/>
            </a:endParaRPr>
          </a:p>
        </p:txBody>
      </p:sp>
      <p:sp>
        <p:nvSpPr>
          <p:cNvPr id="6" name="L-Shape 5"/>
          <p:cNvSpPr/>
          <p:nvPr/>
        </p:nvSpPr>
        <p:spPr>
          <a:xfrm rot="5400000">
            <a:off x="1914040" y="2416610"/>
            <a:ext cx="2448424" cy="4074123"/>
          </a:xfrm>
          <a:prstGeom prst="corner">
            <a:avLst>
              <a:gd name="adj1" fmla="val 16120"/>
              <a:gd name="adj2" fmla="val 16110"/>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7" name="Freeform 6"/>
          <p:cNvSpPr/>
          <p:nvPr/>
        </p:nvSpPr>
        <p:spPr>
          <a:xfrm>
            <a:off x="1505337" y="3633895"/>
            <a:ext cx="3678141" cy="3224106"/>
          </a:xfrm>
          <a:custGeom>
            <a:avLst/>
            <a:gdLst>
              <a:gd name="connsiteX0" fmla="*/ 0 w 3678141"/>
              <a:gd name="connsiteY0" fmla="*/ 0 h 3224106"/>
              <a:gd name="connsiteX1" fmla="*/ 3678141 w 3678141"/>
              <a:gd name="connsiteY1" fmla="*/ 0 h 3224106"/>
              <a:gd name="connsiteX2" fmla="*/ 3678141 w 3678141"/>
              <a:gd name="connsiteY2" fmla="*/ 3224106 h 3224106"/>
              <a:gd name="connsiteX3" fmla="*/ 0 w 3678141"/>
              <a:gd name="connsiteY3" fmla="*/ 3224106 h 3224106"/>
              <a:gd name="connsiteX4" fmla="*/ 0 w 3678141"/>
              <a:gd name="connsiteY4" fmla="*/ 0 h 3224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8141" h="3224106">
                <a:moveTo>
                  <a:pt x="0" y="0"/>
                </a:moveTo>
                <a:lnTo>
                  <a:pt x="3678141" y="0"/>
                </a:lnTo>
                <a:lnTo>
                  <a:pt x="3678141" y="3224106"/>
                </a:lnTo>
                <a:lnTo>
                  <a:pt x="0" y="322410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60020" tIns="160020" rIns="160020" bIns="160020" numCol="1" spcCol="1270" anchor="t" anchorCtr="0">
            <a:noAutofit/>
          </a:bodyPr>
          <a:lstStyle/>
          <a:p>
            <a:pPr lvl="0" algn="ctr" defTabSz="1866900">
              <a:lnSpc>
                <a:spcPct val="90000"/>
              </a:lnSpc>
              <a:spcBef>
                <a:spcPct val="0"/>
              </a:spcBef>
              <a:spcAft>
                <a:spcPct val="35000"/>
              </a:spcAft>
            </a:pPr>
            <a:r>
              <a:rPr lang="en-US" sz="4200" b="1" kern="1200" dirty="0" smtClean="0">
                <a:latin typeface="Arial" panose="020B0604020202020204" pitchFamily="34" charset="0"/>
                <a:cs typeface="Arial" panose="020B0604020202020204" pitchFamily="34" charset="0"/>
              </a:rPr>
              <a:t>1. TƯ TƯỞNG HỒ CHÍ MINH VỀ CÁN BỘ</a:t>
            </a:r>
            <a:endParaRPr lang="en-US" sz="4200" kern="1200" dirty="0">
              <a:latin typeface="Arial" panose="020B0604020202020204" pitchFamily="34" charset="0"/>
              <a:cs typeface="Arial" panose="020B0604020202020204" pitchFamily="34" charset="0"/>
            </a:endParaRPr>
          </a:p>
        </p:txBody>
      </p:sp>
      <p:sp>
        <p:nvSpPr>
          <p:cNvPr id="8" name="Isosceles Triangle 7"/>
          <p:cNvSpPr/>
          <p:nvPr/>
        </p:nvSpPr>
        <p:spPr>
          <a:xfrm>
            <a:off x="4489490" y="2116668"/>
            <a:ext cx="693989" cy="693989"/>
          </a:xfrm>
          <a:prstGeom prst="triangle">
            <a:avLst>
              <a:gd name="adj" fmla="val 100000"/>
            </a:avLst>
          </a:prstGeom>
        </p:spPr>
        <p:style>
          <a:lnRef idx="2">
            <a:schemeClr val="accent3">
              <a:hueOff val="3283952"/>
              <a:satOff val="-25316"/>
              <a:lumOff val="686"/>
              <a:alphaOff val="0"/>
            </a:schemeClr>
          </a:lnRef>
          <a:fillRef idx="1">
            <a:schemeClr val="accent3">
              <a:hueOff val="3283952"/>
              <a:satOff val="-25316"/>
              <a:lumOff val="686"/>
              <a:alphaOff val="0"/>
            </a:schemeClr>
          </a:fillRef>
          <a:effectRef idx="0">
            <a:schemeClr val="accent3">
              <a:hueOff val="3283952"/>
              <a:satOff val="-25316"/>
              <a:lumOff val="686"/>
              <a:alphaOff val="0"/>
            </a:schemeClr>
          </a:effectRef>
          <a:fontRef idx="minor">
            <a:schemeClr val="lt1"/>
          </a:fontRef>
        </p:style>
      </p:sp>
      <p:sp>
        <p:nvSpPr>
          <p:cNvPr id="9" name="L-Shape 8"/>
          <p:cNvSpPr/>
          <p:nvPr/>
        </p:nvSpPr>
        <p:spPr>
          <a:xfrm rot="5400000">
            <a:off x="6416804" y="1302397"/>
            <a:ext cx="2448424" cy="4074123"/>
          </a:xfrm>
          <a:prstGeom prst="corner">
            <a:avLst>
              <a:gd name="adj1" fmla="val 16120"/>
              <a:gd name="adj2" fmla="val 16110"/>
            </a:avLst>
          </a:prstGeom>
        </p:spPr>
        <p:style>
          <a:lnRef idx="2">
            <a:schemeClr val="accent3">
              <a:hueOff val="6567904"/>
              <a:satOff val="-50632"/>
              <a:lumOff val="1373"/>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sp>
      <p:sp>
        <p:nvSpPr>
          <p:cNvPr id="10" name="Freeform 9"/>
          <p:cNvSpPr/>
          <p:nvPr/>
        </p:nvSpPr>
        <p:spPr>
          <a:xfrm>
            <a:off x="6008101" y="2519682"/>
            <a:ext cx="3678141" cy="3224106"/>
          </a:xfrm>
          <a:custGeom>
            <a:avLst/>
            <a:gdLst>
              <a:gd name="connsiteX0" fmla="*/ 0 w 3678141"/>
              <a:gd name="connsiteY0" fmla="*/ 0 h 3224106"/>
              <a:gd name="connsiteX1" fmla="*/ 3678141 w 3678141"/>
              <a:gd name="connsiteY1" fmla="*/ 0 h 3224106"/>
              <a:gd name="connsiteX2" fmla="*/ 3678141 w 3678141"/>
              <a:gd name="connsiteY2" fmla="*/ 3224106 h 3224106"/>
              <a:gd name="connsiteX3" fmla="*/ 0 w 3678141"/>
              <a:gd name="connsiteY3" fmla="*/ 3224106 h 3224106"/>
              <a:gd name="connsiteX4" fmla="*/ 0 w 3678141"/>
              <a:gd name="connsiteY4" fmla="*/ 0 h 3224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8141" h="3224106">
                <a:moveTo>
                  <a:pt x="0" y="0"/>
                </a:moveTo>
                <a:lnTo>
                  <a:pt x="3678141" y="0"/>
                </a:lnTo>
                <a:lnTo>
                  <a:pt x="3678141" y="3224106"/>
                </a:lnTo>
                <a:lnTo>
                  <a:pt x="0" y="322410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60020" tIns="160020" rIns="160020" bIns="160020" numCol="1" spcCol="1270" anchor="t" anchorCtr="0">
            <a:noAutofit/>
          </a:bodyPr>
          <a:lstStyle/>
          <a:p>
            <a:pPr lvl="0" algn="ctr" defTabSz="1866900">
              <a:lnSpc>
                <a:spcPct val="90000"/>
              </a:lnSpc>
              <a:spcBef>
                <a:spcPct val="0"/>
              </a:spcBef>
              <a:spcAft>
                <a:spcPct val="35000"/>
              </a:spcAft>
            </a:pPr>
            <a:r>
              <a:rPr lang="en-US" sz="4200" b="1" kern="1200" dirty="0" smtClean="0">
                <a:latin typeface="Arial" panose="020B0604020202020204" pitchFamily="34" charset="0"/>
                <a:cs typeface="Arial" panose="020B0604020202020204" pitchFamily="34" charset="0"/>
              </a:rPr>
              <a:t>2. TƯ TƯỞNG HỒ CHÍ MINH VỀ CÔNG TÁC CÁN BỘ</a:t>
            </a:r>
            <a:endParaRPr lang="en-US" sz="4200" kern="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3777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par>
                                <p:cTn id="11" presetID="6" presetClass="entr" presetSubtype="16"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20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circle(in)">
                                      <p:cBhvr>
                                        <p:cTn id="2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i="1" dirty="0">
                <a:solidFill>
                  <a:srgbClr val="FFFF00"/>
                </a:solidFill>
                <a:latin typeface="Arial" panose="020B0604020202020204" pitchFamily="34" charset="0"/>
                <a:cs typeface="Arial" panose="020B0604020202020204" pitchFamily="34" charset="0"/>
              </a:rPr>
              <a:t>1.3. </a:t>
            </a:r>
            <a:r>
              <a:rPr lang="en-US" sz="3600" b="1" i="1" dirty="0" err="1">
                <a:solidFill>
                  <a:srgbClr val="FFFF00"/>
                </a:solidFill>
                <a:latin typeface="Arial" panose="020B0604020202020204" pitchFamily="34" charset="0"/>
                <a:cs typeface="Arial" panose="020B0604020202020204" pitchFamily="34" charset="0"/>
              </a:rPr>
              <a:t>Tư</a:t>
            </a:r>
            <a:r>
              <a:rPr lang="en-US" sz="3600" b="1" i="1" dirty="0">
                <a:solidFill>
                  <a:srgbClr val="FFFF00"/>
                </a:solidFill>
                <a:latin typeface="Arial" panose="020B0604020202020204" pitchFamily="34" charset="0"/>
                <a:cs typeface="Arial" panose="020B0604020202020204" pitchFamily="34" charset="0"/>
              </a:rPr>
              <a:t> </a:t>
            </a:r>
            <a:r>
              <a:rPr lang="en-US" sz="3600" b="1" i="1" dirty="0" err="1">
                <a:solidFill>
                  <a:srgbClr val="FFFF00"/>
                </a:solidFill>
                <a:latin typeface="Arial" panose="020B0604020202020204" pitchFamily="34" charset="0"/>
                <a:cs typeface="Arial" panose="020B0604020202020204" pitchFamily="34" charset="0"/>
              </a:rPr>
              <a:t>tưởng</a:t>
            </a:r>
            <a:r>
              <a:rPr lang="en-US" sz="3600" b="1" i="1" dirty="0">
                <a:solidFill>
                  <a:srgbClr val="FFFF00"/>
                </a:solidFill>
                <a:latin typeface="Arial" panose="020B0604020202020204" pitchFamily="34" charset="0"/>
                <a:cs typeface="Arial" panose="020B0604020202020204" pitchFamily="34" charset="0"/>
              </a:rPr>
              <a:t> </a:t>
            </a:r>
            <a:r>
              <a:rPr lang="en-US" sz="3600" b="1" i="1" dirty="0" err="1">
                <a:solidFill>
                  <a:srgbClr val="FFFF00"/>
                </a:solidFill>
                <a:latin typeface="Arial" panose="020B0604020202020204" pitchFamily="34" charset="0"/>
                <a:cs typeface="Arial" panose="020B0604020202020204" pitchFamily="34" charset="0"/>
              </a:rPr>
              <a:t>Hồ</a:t>
            </a:r>
            <a:r>
              <a:rPr lang="en-US" sz="3600" b="1" i="1" dirty="0">
                <a:solidFill>
                  <a:srgbClr val="FFFF00"/>
                </a:solidFill>
                <a:latin typeface="Arial" panose="020B0604020202020204" pitchFamily="34" charset="0"/>
                <a:cs typeface="Arial" panose="020B0604020202020204" pitchFamily="34" charset="0"/>
              </a:rPr>
              <a:t> </a:t>
            </a:r>
            <a:r>
              <a:rPr lang="en-US" sz="3600" b="1" i="1" dirty="0" err="1">
                <a:solidFill>
                  <a:srgbClr val="FFFF00"/>
                </a:solidFill>
                <a:latin typeface="Arial" panose="020B0604020202020204" pitchFamily="34" charset="0"/>
                <a:cs typeface="Arial" panose="020B0604020202020204" pitchFamily="34" charset="0"/>
              </a:rPr>
              <a:t>Chí</a:t>
            </a:r>
            <a:r>
              <a:rPr lang="en-US" sz="3600" b="1" i="1" dirty="0">
                <a:solidFill>
                  <a:srgbClr val="FFFF00"/>
                </a:solidFill>
                <a:latin typeface="Arial" panose="020B0604020202020204" pitchFamily="34" charset="0"/>
                <a:cs typeface="Arial" panose="020B0604020202020204" pitchFamily="34" charset="0"/>
              </a:rPr>
              <a:t> Minh </a:t>
            </a:r>
            <a:r>
              <a:rPr lang="en-US" sz="3600" b="1" i="1" dirty="0" err="1">
                <a:solidFill>
                  <a:srgbClr val="FFFF00"/>
                </a:solidFill>
                <a:latin typeface="Arial" panose="020B0604020202020204" pitchFamily="34" charset="0"/>
                <a:cs typeface="Arial" panose="020B0604020202020204" pitchFamily="34" charset="0"/>
              </a:rPr>
              <a:t>về</a:t>
            </a:r>
            <a:r>
              <a:rPr lang="en-US" sz="3600" b="1" i="1" dirty="0">
                <a:solidFill>
                  <a:srgbClr val="FFFF00"/>
                </a:solidFill>
                <a:latin typeface="Arial" panose="020B0604020202020204" pitchFamily="34" charset="0"/>
                <a:cs typeface="Arial" panose="020B0604020202020204" pitchFamily="34" charset="0"/>
              </a:rPr>
              <a:t> </a:t>
            </a:r>
            <a:r>
              <a:rPr lang="en-US" sz="3600" b="1" i="1" dirty="0" err="1">
                <a:solidFill>
                  <a:srgbClr val="FFFF00"/>
                </a:solidFill>
                <a:latin typeface="Arial" panose="020B0604020202020204" pitchFamily="34" charset="0"/>
                <a:cs typeface="Arial" panose="020B0604020202020204" pitchFamily="34" charset="0"/>
              </a:rPr>
              <a:t>phong</a:t>
            </a:r>
            <a:r>
              <a:rPr lang="en-US" sz="3600" b="1" i="1" dirty="0">
                <a:solidFill>
                  <a:srgbClr val="FFFF00"/>
                </a:solidFill>
                <a:latin typeface="Arial" panose="020B0604020202020204" pitchFamily="34" charset="0"/>
                <a:cs typeface="Arial" panose="020B0604020202020204" pitchFamily="34" charset="0"/>
              </a:rPr>
              <a:t> </a:t>
            </a:r>
            <a:r>
              <a:rPr lang="en-US" sz="3600" b="1" i="1" dirty="0" err="1">
                <a:solidFill>
                  <a:srgbClr val="FFFF00"/>
                </a:solidFill>
                <a:latin typeface="Arial" panose="020B0604020202020204" pitchFamily="34" charset="0"/>
                <a:cs typeface="Arial" panose="020B0604020202020204" pitchFamily="34" charset="0"/>
              </a:rPr>
              <a:t>cách</a:t>
            </a:r>
            <a:r>
              <a:rPr lang="en-US" sz="3600" b="1" i="1" dirty="0">
                <a:solidFill>
                  <a:srgbClr val="FFFF00"/>
                </a:solidFill>
                <a:latin typeface="Arial" panose="020B0604020202020204" pitchFamily="34" charset="0"/>
                <a:cs typeface="Arial" panose="020B0604020202020204" pitchFamily="34" charset="0"/>
              </a:rPr>
              <a:t> </a:t>
            </a:r>
            <a:r>
              <a:rPr lang="en-US" sz="3600" b="1" i="1" dirty="0" err="1">
                <a:solidFill>
                  <a:srgbClr val="FFFF00"/>
                </a:solidFill>
                <a:latin typeface="Arial" panose="020B0604020202020204" pitchFamily="34" charset="0"/>
                <a:cs typeface="Arial" panose="020B0604020202020204" pitchFamily="34" charset="0"/>
              </a:rPr>
              <a:t>của</a:t>
            </a:r>
            <a:r>
              <a:rPr lang="en-US" sz="3600" b="1" i="1" dirty="0">
                <a:solidFill>
                  <a:srgbClr val="FFFF00"/>
                </a:solidFill>
                <a:latin typeface="Arial" panose="020B0604020202020204" pitchFamily="34" charset="0"/>
                <a:cs typeface="Arial" panose="020B0604020202020204" pitchFamily="34" charset="0"/>
              </a:rPr>
              <a:t> </a:t>
            </a:r>
            <a:r>
              <a:rPr lang="en-US" sz="3600" b="1" i="1" dirty="0" err="1">
                <a:solidFill>
                  <a:srgbClr val="FFFF00"/>
                </a:solidFill>
                <a:latin typeface="Arial" panose="020B0604020202020204" pitchFamily="34" charset="0"/>
                <a:cs typeface="Arial" panose="020B0604020202020204" pitchFamily="34" charset="0"/>
              </a:rPr>
              <a:t>người</a:t>
            </a:r>
            <a:r>
              <a:rPr lang="en-US" sz="3600" b="1" i="1" dirty="0">
                <a:solidFill>
                  <a:srgbClr val="FFFF00"/>
                </a:solidFill>
                <a:latin typeface="Arial" panose="020B0604020202020204" pitchFamily="34" charset="0"/>
                <a:cs typeface="Arial" panose="020B0604020202020204" pitchFamily="34" charset="0"/>
              </a:rPr>
              <a:t> </a:t>
            </a:r>
            <a:r>
              <a:rPr lang="en-US" sz="3600" b="1" i="1" dirty="0" err="1">
                <a:solidFill>
                  <a:srgbClr val="FFFF00"/>
                </a:solidFill>
                <a:latin typeface="Arial" panose="020B0604020202020204" pitchFamily="34" charset="0"/>
                <a:cs typeface="Arial" panose="020B0604020202020204" pitchFamily="34" charset="0"/>
              </a:rPr>
              <a:t>cán</a:t>
            </a:r>
            <a:r>
              <a:rPr lang="en-US" sz="3600" b="1" i="1" dirty="0">
                <a:solidFill>
                  <a:srgbClr val="FFFF00"/>
                </a:solidFill>
                <a:latin typeface="Arial" panose="020B0604020202020204" pitchFamily="34" charset="0"/>
                <a:cs typeface="Arial" panose="020B0604020202020204" pitchFamily="34" charset="0"/>
              </a:rPr>
              <a:t> </a:t>
            </a:r>
            <a:r>
              <a:rPr lang="en-US" sz="3600" b="1" i="1" dirty="0" err="1">
                <a:solidFill>
                  <a:srgbClr val="FFFF00"/>
                </a:solidFill>
                <a:latin typeface="Arial" panose="020B0604020202020204" pitchFamily="34" charset="0"/>
                <a:cs typeface="Arial" panose="020B0604020202020204" pitchFamily="34" charset="0"/>
              </a:rPr>
              <a:t>bộ</a:t>
            </a:r>
            <a:r>
              <a:rPr lang="en-US" sz="3600" dirty="0">
                <a:solidFill>
                  <a:srgbClr val="FFFF00"/>
                </a:solidFill>
                <a:latin typeface="Arial" panose="020B0604020202020204" pitchFamily="34" charset="0"/>
                <a:cs typeface="Arial" panose="020B0604020202020204" pitchFamily="34" charset="0"/>
              </a:rPr>
              <a:t/>
            </a:r>
            <a:br>
              <a:rPr lang="en-US" sz="3600" dirty="0">
                <a:solidFill>
                  <a:srgbClr val="FFFF00"/>
                </a:solidFill>
                <a:latin typeface="Arial" panose="020B0604020202020204" pitchFamily="34" charset="0"/>
                <a:cs typeface="Arial" panose="020B0604020202020204" pitchFamily="34" charset="0"/>
              </a:rPr>
            </a:br>
            <a:endParaRPr lang="en-US" sz="4000" dirty="0"/>
          </a:p>
        </p:txBody>
      </p:sp>
      <p:sp>
        <p:nvSpPr>
          <p:cNvPr id="6" name="Freeform 5"/>
          <p:cNvSpPr/>
          <p:nvPr/>
        </p:nvSpPr>
        <p:spPr>
          <a:xfrm>
            <a:off x="1119412" y="2438400"/>
            <a:ext cx="4700748" cy="3619499"/>
          </a:xfrm>
          <a:custGeom>
            <a:avLst/>
            <a:gdLst>
              <a:gd name="connsiteX0" fmla="*/ 0 w 4700748"/>
              <a:gd name="connsiteY0" fmla="*/ 0 h 1880299"/>
              <a:gd name="connsiteX1" fmla="*/ 3760599 w 4700748"/>
              <a:gd name="connsiteY1" fmla="*/ 0 h 1880299"/>
              <a:gd name="connsiteX2" fmla="*/ 4700748 w 4700748"/>
              <a:gd name="connsiteY2" fmla="*/ 940150 h 1880299"/>
              <a:gd name="connsiteX3" fmla="*/ 3760599 w 4700748"/>
              <a:gd name="connsiteY3" fmla="*/ 1880299 h 1880299"/>
              <a:gd name="connsiteX4" fmla="*/ 0 w 4700748"/>
              <a:gd name="connsiteY4" fmla="*/ 1880299 h 1880299"/>
              <a:gd name="connsiteX5" fmla="*/ 940150 w 4700748"/>
              <a:gd name="connsiteY5" fmla="*/ 940150 h 1880299"/>
              <a:gd name="connsiteX6" fmla="*/ 0 w 4700748"/>
              <a:gd name="connsiteY6" fmla="*/ 0 h 188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00748" h="1880299">
                <a:moveTo>
                  <a:pt x="0" y="0"/>
                </a:moveTo>
                <a:lnTo>
                  <a:pt x="3760599" y="0"/>
                </a:lnTo>
                <a:lnTo>
                  <a:pt x="4700748" y="940150"/>
                </a:lnTo>
                <a:lnTo>
                  <a:pt x="3760599" y="1880299"/>
                </a:lnTo>
                <a:lnTo>
                  <a:pt x="0" y="1880299"/>
                </a:lnTo>
                <a:lnTo>
                  <a:pt x="940150" y="940150"/>
                </a:lnTo>
                <a:lnTo>
                  <a:pt x="0" y="0"/>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036162" tIns="32004" rIns="972153" bIns="32004" numCol="1" spcCol="1270" anchor="ctr" anchorCtr="0">
            <a:noAutofit/>
          </a:bodyPr>
          <a:lstStyle/>
          <a:p>
            <a:pPr lvl="0" algn="ctr" defTabSz="1066800">
              <a:lnSpc>
                <a:spcPct val="90000"/>
              </a:lnSpc>
              <a:spcBef>
                <a:spcPct val="0"/>
              </a:spcBef>
              <a:spcAft>
                <a:spcPct val="35000"/>
              </a:spcAft>
            </a:pPr>
            <a:r>
              <a:rPr lang="en-US" sz="3200" b="1" kern="1200" dirty="0" smtClean="0">
                <a:solidFill>
                  <a:schemeClr val="bg1"/>
                </a:solidFill>
                <a:latin typeface="Arial" panose="020B0604020202020204" pitchFamily="34" charset="0"/>
                <a:cs typeface="Arial" panose="020B0604020202020204" pitchFamily="34" charset="0"/>
              </a:rPr>
              <a:t>1.3.1. </a:t>
            </a:r>
            <a:r>
              <a:rPr lang="en-US" sz="3200" b="1" kern="1200" dirty="0" err="1" smtClean="0">
                <a:solidFill>
                  <a:schemeClr val="bg1"/>
                </a:solidFill>
                <a:latin typeface="Arial" panose="020B0604020202020204" pitchFamily="34" charset="0"/>
                <a:cs typeface="Arial" panose="020B0604020202020204" pitchFamily="34" charset="0"/>
              </a:rPr>
              <a:t>Quan</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niệm</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của</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Hồ</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Chí</a:t>
            </a:r>
            <a:r>
              <a:rPr lang="en-US" sz="3200" b="1" kern="1200" dirty="0" smtClean="0">
                <a:solidFill>
                  <a:schemeClr val="bg1"/>
                </a:solidFill>
                <a:latin typeface="Arial" panose="020B0604020202020204" pitchFamily="34" charset="0"/>
                <a:cs typeface="Arial" panose="020B0604020202020204" pitchFamily="34" charset="0"/>
              </a:rPr>
              <a:t> Minh </a:t>
            </a:r>
            <a:r>
              <a:rPr lang="en-US" sz="3200" b="1" kern="1200" dirty="0" err="1" smtClean="0">
                <a:solidFill>
                  <a:schemeClr val="bg1"/>
                </a:solidFill>
                <a:latin typeface="Arial" panose="020B0604020202020204" pitchFamily="34" charset="0"/>
                <a:cs typeface="Arial" panose="020B0604020202020204" pitchFamily="34" charset="0"/>
              </a:rPr>
              <a:t>về</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phong</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cách</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của</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người</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cán</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bộ</a:t>
            </a:r>
            <a:endParaRPr lang="en-US" sz="3200" b="1" kern="1200" dirty="0">
              <a:solidFill>
                <a:schemeClr val="bg1"/>
              </a:solidFill>
              <a:latin typeface="Arial" panose="020B0604020202020204" pitchFamily="34" charset="0"/>
              <a:cs typeface="Arial" panose="020B0604020202020204" pitchFamily="34" charset="0"/>
            </a:endParaRPr>
          </a:p>
        </p:txBody>
      </p:sp>
      <p:sp>
        <p:nvSpPr>
          <p:cNvPr id="7" name="Freeform 6"/>
          <p:cNvSpPr/>
          <p:nvPr/>
        </p:nvSpPr>
        <p:spPr>
          <a:xfrm>
            <a:off x="5350086" y="2438400"/>
            <a:ext cx="4700748" cy="3619499"/>
          </a:xfrm>
          <a:custGeom>
            <a:avLst/>
            <a:gdLst>
              <a:gd name="connsiteX0" fmla="*/ 0 w 4700748"/>
              <a:gd name="connsiteY0" fmla="*/ 0 h 1880299"/>
              <a:gd name="connsiteX1" fmla="*/ 3760599 w 4700748"/>
              <a:gd name="connsiteY1" fmla="*/ 0 h 1880299"/>
              <a:gd name="connsiteX2" fmla="*/ 4700748 w 4700748"/>
              <a:gd name="connsiteY2" fmla="*/ 940150 h 1880299"/>
              <a:gd name="connsiteX3" fmla="*/ 3760599 w 4700748"/>
              <a:gd name="connsiteY3" fmla="*/ 1880299 h 1880299"/>
              <a:gd name="connsiteX4" fmla="*/ 0 w 4700748"/>
              <a:gd name="connsiteY4" fmla="*/ 1880299 h 1880299"/>
              <a:gd name="connsiteX5" fmla="*/ 940150 w 4700748"/>
              <a:gd name="connsiteY5" fmla="*/ 940150 h 1880299"/>
              <a:gd name="connsiteX6" fmla="*/ 0 w 4700748"/>
              <a:gd name="connsiteY6" fmla="*/ 0 h 188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00748" h="1880299">
                <a:moveTo>
                  <a:pt x="0" y="0"/>
                </a:moveTo>
                <a:lnTo>
                  <a:pt x="3760599" y="0"/>
                </a:lnTo>
                <a:lnTo>
                  <a:pt x="4700748" y="940150"/>
                </a:lnTo>
                <a:lnTo>
                  <a:pt x="3760599" y="1880299"/>
                </a:lnTo>
                <a:lnTo>
                  <a:pt x="0" y="1880299"/>
                </a:lnTo>
                <a:lnTo>
                  <a:pt x="940150" y="940150"/>
                </a:lnTo>
                <a:lnTo>
                  <a:pt x="0" y="0"/>
                </a:lnTo>
                <a:close/>
              </a:path>
            </a:pathLst>
          </a:custGeom>
        </p:spPr>
        <p:style>
          <a:lnRef idx="2">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1036162" tIns="32004" rIns="972153" bIns="32004" numCol="1" spcCol="1270" anchor="ctr" anchorCtr="0">
            <a:noAutofit/>
          </a:bodyPr>
          <a:lstStyle/>
          <a:p>
            <a:pPr lvl="0" algn="ctr" defTabSz="1066800">
              <a:lnSpc>
                <a:spcPct val="90000"/>
              </a:lnSpc>
              <a:spcBef>
                <a:spcPct val="0"/>
              </a:spcBef>
              <a:spcAft>
                <a:spcPct val="35000"/>
              </a:spcAft>
            </a:pPr>
            <a:r>
              <a:rPr lang="en-US" sz="3200" b="1" kern="1200" dirty="0" smtClean="0">
                <a:solidFill>
                  <a:schemeClr val="bg1"/>
                </a:solidFill>
                <a:latin typeface="Arial" panose="020B0604020202020204" pitchFamily="34" charset="0"/>
                <a:cs typeface="Arial" panose="020B0604020202020204" pitchFamily="34" charset="0"/>
              </a:rPr>
              <a:t>1.3.2. </a:t>
            </a:r>
            <a:r>
              <a:rPr lang="en-US" sz="3200" b="1" kern="1200" dirty="0" err="1" smtClean="0">
                <a:solidFill>
                  <a:schemeClr val="bg1"/>
                </a:solidFill>
                <a:latin typeface="Arial" panose="020B0604020202020204" pitchFamily="34" charset="0"/>
                <a:cs typeface="Arial" panose="020B0604020202020204" pitchFamily="34" charset="0"/>
              </a:rPr>
              <a:t>Người</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cán</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bộ</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tu</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dưỡng</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rèn</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luyện</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theo</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phong</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cách</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Hồ</a:t>
            </a:r>
            <a:r>
              <a:rPr lang="en-US" sz="3200" b="1" kern="1200" dirty="0" smtClean="0">
                <a:solidFill>
                  <a:schemeClr val="bg1"/>
                </a:solidFill>
                <a:latin typeface="Arial" panose="020B0604020202020204" pitchFamily="34" charset="0"/>
                <a:cs typeface="Arial" panose="020B0604020202020204" pitchFamily="34" charset="0"/>
              </a:rPr>
              <a:t> </a:t>
            </a:r>
            <a:r>
              <a:rPr lang="en-US" sz="3200" b="1" kern="1200" dirty="0" err="1" smtClean="0">
                <a:solidFill>
                  <a:schemeClr val="bg1"/>
                </a:solidFill>
                <a:latin typeface="Arial" panose="020B0604020202020204" pitchFamily="34" charset="0"/>
                <a:cs typeface="Arial" panose="020B0604020202020204" pitchFamily="34" charset="0"/>
              </a:rPr>
              <a:t>Chí</a:t>
            </a:r>
            <a:r>
              <a:rPr lang="en-US" sz="3200" b="1" kern="1200" dirty="0" smtClean="0">
                <a:solidFill>
                  <a:schemeClr val="bg1"/>
                </a:solidFill>
                <a:latin typeface="Arial" panose="020B0604020202020204" pitchFamily="34" charset="0"/>
                <a:cs typeface="Arial" panose="020B0604020202020204" pitchFamily="34" charset="0"/>
              </a:rPr>
              <a:t> Minh</a:t>
            </a:r>
            <a:endParaRPr lang="en-US" sz="3200" b="1" kern="1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3416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224118"/>
            <a:ext cx="9404723" cy="1400530"/>
          </a:xfrm>
        </p:spPr>
        <p:txBody>
          <a:bodyPr/>
          <a:lstStyle/>
          <a:p>
            <a:pPr algn="ctr"/>
            <a:r>
              <a:rPr lang="en-US" sz="3600" b="1" dirty="0">
                <a:solidFill>
                  <a:srgbClr val="FFFF00"/>
                </a:solidFill>
                <a:latin typeface="Arial" panose="020B0604020202020204" pitchFamily="34" charset="0"/>
                <a:cs typeface="Arial" panose="020B0604020202020204" pitchFamily="34" charset="0"/>
              </a:rPr>
              <a:t>1.3.1. </a:t>
            </a:r>
            <a:r>
              <a:rPr lang="en-US" sz="3600" b="1" dirty="0" err="1">
                <a:solidFill>
                  <a:srgbClr val="FFFF00"/>
                </a:solidFill>
                <a:latin typeface="Arial" panose="020B0604020202020204" pitchFamily="34" charset="0"/>
                <a:cs typeface="Arial" panose="020B0604020202020204" pitchFamily="34" charset="0"/>
              </a:rPr>
              <a:t>Quan</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niệm</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của</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Hồ</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Chí</a:t>
            </a:r>
            <a:r>
              <a:rPr lang="en-US" sz="3600" b="1" dirty="0">
                <a:solidFill>
                  <a:srgbClr val="FFFF00"/>
                </a:solidFill>
                <a:latin typeface="Arial" panose="020B0604020202020204" pitchFamily="34" charset="0"/>
                <a:cs typeface="Arial" panose="020B0604020202020204" pitchFamily="34" charset="0"/>
              </a:rPr>
              <a:t> Minh </a:t>
            </a:r>
            <a:r>
              <a:rPr lang="en-US" sz="3600" b="1" dirty="0" err="1">
                <a:solidFill>
                  <a:srgbClr val="FFFF00"/>
                </a:solidFill>
                <a:latin typeface="Arial" panose="020B0604020202020204" pitchFamily="34" charset="0"/>
                <a:cs typeface="Arial" panose="020B0604020202020204" pitchFamily="34" charset="0"/>
              </a:rPr>
              <a:t>về</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phong</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cách</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của</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người</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cán</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bộ</a:t>
            </a:r>
            <a:r>
              <a:rPr lang="en-US" sz="3600" b="1" dirty="0">
                <a:solidFill>
                  <a:srgbClr val="FFFF00"/>
                </a:solidFill>
                <a:latin typeface="Arial" panose="020B0604020202020204" pitchFamily="34" charset="0"/>
                <a:cs typeface="Arial" panose="020B0604020202020204" pitchFamily="34" charset="0"/>
              </a:rPr>
              <a:t/>
            </a:r>
            <a:br>
              <a:rPr lang="en-US" sz="3600" b="1" dirty="0">
                <a:solidFill>
                  <a:srgbClr val="FFFF00"/>
                </a:solidFill>
                <a:latin typeface="Arial" panose="020B0604020202020204" pitchFamily="34" charset="0"/>
                <a:cs typeface="Arial" panose="020B0604020202020204" pitchFamily="34" charset="0"/>
              </a:rPr>
            </a:br>
            <a:endParaRPr lang="en-US" sz="3600" dirty="0">
              <a:solidFill>
                <a:srgbClr val="FFFF00"/>
              </a:solidFill>
            </a:endParaRPr>
          </a:p>
        </p:txBody>
      </p:sp>
      <p:sp>
        <p:nvSpPr>
          <p:cNvPr id="3" name="Content Placeholder 2"/>
          <p:cNvSpPr>
            <a:spLocks noGrp="1"/>
          </p:cNvSpPr>
          <p:nvPr>
            <p:ph idx="1"/>
          </p:nvPr>
        </p:nvSpPr>
        <p:spPr>
          <a:xfrm>
            <a:off x="645130" y="1786218"/>
            <a:ext cx="11070620" cy="4195481"/>
          </a:xfrm>
        </p:spPr>
        <p:txBody>
          <a:bodyPr>
            <a:noAutofit/>
          </a:bodyPr>
          <a:lstStyle/>
          <a:p>
            <a:r>
              <a:rPr lang="en-US" sz="3200" dirty="0" err="1" smtClean="0">
                <a:latin typeface="Arial" panose="020B0604020202020204" pitchFamily="34" charset="0"/>
                <a:cs typeface="Arial" panose="020B0604020202020204" pitchFamily="34" charset="0"/>
              </a:rPr>
              <a:t>Phong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cách</a:t>
            </a:r>
            <a:r>
              <a:rPr lang="en-US" sz="3200" dirty="0" smtClean="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của</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người</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cán</a:t>
            </a:r>
            <a:r>
              <a:rPr lang="en-US" sz="3200" dirty="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bộ</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có</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quan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hệ</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mật</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thiết</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với</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tư</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tưởng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đường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lối</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và</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phương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pháp</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cách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mạng</a:t>
            </a:r>
            <a:endParaRPr lang="en-US" sz="3200" dirty="0" smtClean="0">
              <a:latin typeface="Arial" panose="020B0604020202020204" pitchFamily="34" charset="0"/>
              <a:cs typeface="Arial" panose="020B0604020202020204" pitchFamily="34" charset="0"/>
            </a:endParaRPr>
          </a:p>
          <a:p>
            <a:r>
              <a:rPr lang="en-US" sz="3200" dirty="0" err="1" smtClean="0">
                <a:latin typeface="Arial" panose="020B0604020202020204" pitchFamily="34" charset="0"/>
                <a:cs typeface="Arial" panose="020B0604020202020204" pitchFamily="34" charset="0"/>
              </a:rPr>
              <a:t>Phong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cách</a:t>
            </a:r>
            <a:r>
              <a:rPr lang="en-US" sz="3200" dirty="0" smtClean="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của</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người</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cán</a:t>
            </a:r>
            <a:r>
              <a:rPr lang="en-US" sz="3200" dirty="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bộ</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có</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quan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hệ</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chặt</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chẽ</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với</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đạo</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đức</a:t>
            </a:r>
            <a:endParaRPr lang="en-US" sz="3200" dirty="0" smtClean="0">
              <a:latin typeface="Arial" panose="020B0604020202020204" pitchFamily="34" charset="0"/>
              <a:cs typeface="Arial" panose="020B0604020202020204" pitchFamily="34" charset="0"/>
            </a:endParaRPr>
          </a:p>
          <a:p>
            <a:r>
              <a:rPr lang="en-US" sz="3200" dirty="0" err="1" smtClean="0">
                <a:latin typeface="Arial" panose="020B0604020202020204" pitchFamily="34" charset="0"/>
                <a:cs typeface="Arial" panose="020B0604020202020204" pitchFamily="34" charset="0"/>
              </a:rPr>
              <a:t>Phong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cách</a:t>
            </a:r>
            <a:r>
              <a:rPr lang="en-US" sz="3200" dirty="0" smtClean="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của</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người</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cán</a:t>
            </a:r>
            <a:r>
              <a:rPr lang="en-US" sz="3200" dirty="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bộ</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là</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một</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chỉnh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thể</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bắt</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đầu</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từ</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suy</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nghĩ</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phong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cách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tư</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duy</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đến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hoạt</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động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thực</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tiễn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phong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cách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làm</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việc</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phong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cách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diễn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đạt</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phong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cách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ứng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xử</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và</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cuối</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cùng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là</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phong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cách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trong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sinh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hoạt</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đời</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thường</a:t>
            </a: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endParaRPr lang="en-US" sz="3200" dirty="0"/>
          </a:p>
        </p:txBody>
      </p:sp>
    </p:spTree>
    <p:extLst>
      <p:ext uri="{BB962C8B-B14F-4D97-AF65-F5344CB8AC3E}">
        <p14:creationId xmlns:p14="http://schemas.microsoft.com/office/powerpoint/2010/main" val="1718207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292852"/>
            <a:ext cx="9404723" cy="1400530"/>
          </a:xfrm>
        </p:spPr>
        <p:txBody>
          <a:bodyPr/>
          <a:lstStyle/>
          <a:p>
            <a:pPr lvl="0" algn="ctr"/>
            <a:r>
              <a:rPr lang="en-US" sz="3600" b="1" dirty="0">
                <a:solidFill>
                  <a:srgbClr val="FFFF00"/>
                </a:solidFill>
                <a:latin typeface="Arial" panose="020B0604020202020204" pitchFamily="34" charset="0"/>
                <a:cs typeface="Arial" panose="020B0604020202020204" pitchFamily="34" charset="0"/>
              </a:rPr>
              <a:t>1.3.2. </a:t>
            </a:r>
            <a:r>
              <a:rPr lang="en-US" sz="3600" b="1" dirty="0" err="1">
                <a:solidFill>
                  <a:srgbClr val="FFFF00"/>
                </a:solidFill>
                <a:latin typeface="Arial" panose="020B0604020202020204" pitchFamily="34" charset="0"/>
                <a:cs typeface="Arial" panose="020B0604020202020204" pitchFamily="34" charset="0"/>
              </a:rPr>
              <a:t>Người</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cán</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bộ</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tu</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dưỡng</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rèn</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luyện</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theo</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phong</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cách</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Hồ</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Chí</a:t>
            </a:r>
            <a:r>
              <a:rPr lang="en-US" sz="3600" b="1" dirty="0">
                <a:solidFill>
                  <a:srgbClr val="FFFF00"/>
                </a:solidFill>
                <a:latin typeface="Arial" panose="020B0604020202020204" pitchFamily="34" charset="0"/>
                <a:cs typeface="Arial" panose="020B0604020202020204" pitchFamily="34" charset="0"/>
              </a:rPr>
              <a:t> Minh</a:t>
            </a:r>
            <a:br>
              <a:rPr lang="en-US" sz="3600" b="1" dirty="0">
                <a:solidFill>
                  <a:srgbClr val="FFFF00"/>
                </a:solidFill>
                <a:latin typeface="Arial" panose="020B0604020202020204" pitchFamily="34" charset="0"/>
                <a:cs typeface="Arial" panose="020B0604020202020204" pitchFamily="34" charset="0"/>
              </a:rPr>
            </a:br>
            <a:endParaRPr lang="en-US" sz="3600" dirty="0">
              <a:solidFill>
                <a:srgbClr val="FFFF00"/>
              </a:solidFill>
            </a:endParaRPr>
          </a:p>
        </p:txBody>
      </p:sp>
      <p:sp>
        <p:nvSpPr>
          <p:cNvPr id="6" name="Block Arc 5"/>
          <p:cNvSpPr/>
          <p:nvPr/>
        </p:nvSpPr>
        <p:spPr>
          <a:xfrm>
            <a:off x="-4097296" y="1152983"/>
            <a:ext cx="6221660" cy="6175371"/>
          </a:xfrm>
          <a:prstGeom prst="blockArc">
            <a:avLst>
              <a:gd name="adj1" fmla="val 18900000"/>
              <a:gd name="adj2" fmla="val 2700000"/>
              <a:gd name="adj3" fmla="val 382"/>
            </a:avLst>
          </a:prstGeom>
        </p:spPr>
        <p:style>
          <a:lnRef idx="2">
            <a:schemeClr val="accent5">
              <a:hueOff val="0"/>
              <a:satOff val="0"/>
              <a:lumOff val="0"/>
              <a:alphaOff val="0"/>
            </a:schemeClr>
          </a:lnRef>
          <a:fillRef idx="0">
            <a:schemeClr val="accent4">
              <a:tint val="90000"/>
              <a:hueOff val="0"/>
              <a:satOff val="0"/>
              <a:lumOff val="0"/>
              <a:alphaOff val="0"/>
            </a:schemeClr>
          </a:fillRef>
          <a:effectRef idx="0">
            <a:schemeClr val="accent4">
              <a:tint val="90000"/>
              <a:hueOff val="0"/>
              <a:satOff val="0"/>
              <a:lumOff val="0"/>
              <a:alphaOff val="0"/>
            </a:schemeClr>
          </a:effectRef>
          <a:fontRef idx="minor">
            <a:schemeClr val="tx1">
              <a:hueOff val="0"/>
              <a:satOff val="0"/>
              <a:lumOff val="0"/>
              <a:alphaOff val="0"/>
            </a:schemeClr>
          </a:fontRef>
        </p:style>
      </p:sp>
      <p:sp>
        <p:nvSpPr>
          <p:cNvPr id="7" name="Freeform 6"/>
          <p:cNvSpPr/>
          <p:nvPr/>
        </p:nvSpPr>
        <p:spPr>
          <a:xfrm>
            <a:off x="1562992" y="2234207"/>
            <a:ext cx="9352655" cy="573432"/>
          </a:xfrm>
          <a:custGeom>
            <a:avLst/>
            <a:gdLst>
              <a:gd name="connsiteX0" fmla="*/ 0 w 8493168"/>
              <a:gd name="connsiteY0" fmla="*/ 0 h 524638"/>
              <a:gd name="connsiteX1" fmla="*/ 8493168 w 8493168"/>
              <a:gd name="connsiteY1" fmla="*/ 0 h 524638"/>
              <a:gd name="connsiteX2" fmla="*/ 8493168 w 8493168"/>
              <a:gd name="connsiteY2" fmla="*/ 524638 h 524638"/>
              <a:gd name="connsiteX3" fmla="*/ 0 w 8493168"/>
              <a:gd name="connsiteY3" fmla="*/ 524638 h 524638"/>
              <a:gd name="connsiteX4" fmla="*/ 0 w 8493168"/>
              <a:gd name="connsiteY4" fmla="*/ 0 h 524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3168" h="524638">
                <a:moveTo>
                  <a:pt x="0" y="0"/>
                </a:moveTo>
                <a:lnTo>
                  <a:pt x="8493168" y="0"/>
                </a:lnTo>
                <a:lnTo>
                  <a:pt x="8493168" y="524638"/>
                </a:lnTo>
                <a:lnTo>
                  <a:pt x="0" y="524638"/>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416431" tIns="66040" rIns="66040" bIns="66040" numCol="1" spcCol="1270" anchor="ctr" anchorCtr="0">
            <a:noAutofit/>
          </a:bodyPr>
          <a:lstStyle/>
          <a:p>
            <a:pPr lvl="0" algn="ctr" defTabSz="1155700">
              <a:lnSpc>
                <a:spcPct val="90000"/>
              </a:lnSpc>
              <a:spcBef>
                <a:spcPct val="0"/>
              </a:spcBef>
              <a:spcAft>
                <a:spcPct val="35000"/>
              </a:spcAft>
            </a:pPr>
            <a:r>
              <a:rPr lang="en-US" sz="2600" b="1" i="1" kern="1200" smtClean="0">
                <a:latin typeface="Arial" panose="020B0604020202020204" pitchFamily="34" charset="0"/>
                <a:cs typeface="Arial" panose="020B0604020202020204" pitchFamily="34" charset="0"/>
              </a:rPr>
              <a:t>1.3.2.1. Rèn luyện phong cach tư duy</a:t>
            </a:r>
            <a:endParaRPr lang="en-US" sz="2600" b="1" kern="1200">
              <a:latin typeface="Arial" panose="020B0604020202020204" pitchFamily="34" charset="0"/>
              <a:cs typeface="Arial" panose="020B0604020202020204" pitchFamily="34" charset="0"/>
            </a:endParaRPr>
          </a:p>
        </p:txBody>
      </p:sp>
      <p:sp>
        <p:nvSpPr>
          <p:cNvPr id="8" name="Oval 7"/>
          <p:cNvSpPr/>
          <p:nvPr/>
        </p:nvSpPr>
        <p:spPr>
          <a:xfrm>
            <a:off x="1201912" y="2162528"/>
            <a:ext cx="722162" cy="716789"/>
          </a:xfrm>
          <a:prstGeom prst="ellipse">
            <a:avLst/>
          </a:prstGeom>
        </p:spPr>
        <p:style>
          <a:lnRef idx="2">
            <a:schemeClr val="accent4">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9" name="Freeform 8"/>
          <p:cNvSpPr/>
          <p:nvPr/>
        </p:nvSpPr>
        <p:spPr>
          <a:xfrm>
            <a:off x="1976978" y="3094079"/>
            <a:ext cx="8938671" cy="573432"/>
          </a:xfrm>
          <a:custGeom>
            <a:avLst/>
            <a:gdLst>
              <a:gd name="connsiteX0" fmla="*/ 0 w 8117228"/>
              <a:gd name="connsiteY0" fmla="*/ 0 h 524638"/>
              <a:gd name="connsiteX1" fmla="*/ 8117228 w 8117228"/>
              <a:gd name="connsiteY1" fmla="*/ 0 h 524638"/>
              <a:gd name="connsiteX2" fmla="*/ 8117228 w 8117228"/>
              <a:gd name="connsiteY2" fmla="*/ 524638 h 524638"/>
              <a:gd name="connsiteX3" fmla="*/ 0 w 8117228"/>
              <a:gd name="connsiteY3" fmla="*/ 524638 h 524638"/>
              <a:gd name="connsiteX4" fmla="*/ 0 w 8117228"/>
              <a:gd name="connsiteY4" fmla="*/ 0 h 524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7228" h="524638">
                <a:moveTo>
                  <a:pt x="0" y="0"/>
                </a:moveTo>
                <a:lnTo>
                  <a:pt x="8117228" y="0"/>
                </a:lnTo>
                <a:lnTo>
                  <a:pt x="8117228" y="524638"/>
                </a:lnTo>
                <a:lnTo>
                  <a:pt x="0" y="524638"/>
                </a:lnTo>
                <a:lnTo>
                  <a:pt x="0" y="0"/>
                </a:lnTo>
                <a:close/>
              </a:path>
            </a:pathLst>
          </a:custGeom>
        </p:spPr>
        <p:style>
          <a:lnRef idx="2">
            <a:schemeClr val="lt1">
              <a:hueOff val="0"/>
              <a:satOff val="0"/>
              <a:lumOff val="0"/>
              <a:alphaOff val="0"/>
            </a:schemeClr>
          </a:lnRef>
          <a:fillRef idx="1">
            <a:schemeClr val="accent4">
              <a:hueOff val="664690"/>
              <a:satOff val="240"/>
              <a:lumOff val="-1961"/>
              <a:alphaOff val="0"/>
            </a:schemeClr>
          </a:fillRef>
          <a:effectRef idx="0">
            <a:schemeClr val="accent4">
              <a:hueOff val="664690"/>
              <a:satOff val="240"/>
              <a:lumOff val="-1961"/>
              <a:alphaOff val="0"/>
            </a:schemeClr>
          </a:effectRef>
          <a:fontRef idx="minor">
            <a:schemeClr val="lt1"/>
          </a:fontRef>
        </p:style>
        <p:txBody>
          <a:bodyPr spcFirstLastPara="0" vert="horz" wrap="square" lIns="416431" tIns="66040" rIns="66040" bIns="66040" numCol="1" spcCol="1270" anchor="ctr" anchorCtr="0">
            <a:noAutofit/>
          </a:bodyPr>
          <a:lstStyle/>
          <a:p>
            <a:pPr lvl="0" algn="ctr" defTabSz="1155700">
              <a:lnSpc>
                <a:spcPct val="90000"/>
              </a:lnSpc>
              <a:spcBef>
                <a:spcPct val="0"/>
              </a:spcBef>
              <a:spcAft>
                <a:spcPct val="35000"/>
              </a:spcAft>
            </a:pPr>
            <a:r>
              <a:rPr lang="en-US" sz="2600" b="1" i="1" kern="1200" smtClean="0">
                <a:latin typeface="Arial" panose="020B0604020202020204" pitchFamily="34" charset="0"/>
                <a:cs typeface="Arial" panose="020B0604020202020204" pitchFamily="34" charset="0"/>
              </a:rPr>
              <a:t>1.3.2.2. Rèn luyện phong cách làm việc</a:t>
            </a:r>
            <a:endParaRPr lang="en-US" sz="2600" b="1" kern="1200">
              <a:latin typeface="Arial" panose="020B0604020202020204" pitchFamily="34" charset="0"/>
              <a:cs typeface="Arial" panose="020B0604020202020204" pitchFamily="34" charset="0"/>
            </a:endParaRPr>
          </a:p>
        </p:txBody>
      </p:sp>
      <p:sp>
        <p:nvSpPr>
          <p:cNvPr id="10" name="Oval 9"/>
          <p:cNvSpPr/>
          <p:nvPr/>
        </p:nvSpPr>
        <p:spPr>
          <a:xfrm>
            <a:off x="1615896" y="3022400"/>
            <a:ext cx="722162" cy="716789"/>
          </a:xfrm>
          <a:prstGeom prst="ellipse">
            <a:avLst/>
          </a:prstGeom>
        </p:spPr>
        <p:style>
          <a:lnRef idx="2">
            <a:schemeClr val="accent4">
              <a:hueOff val="664690"/>
              <a:satOff val="240"/>
              <a:lumOff val="-1961"/>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1" name="Freeform 10"/>
          <p:cNvSpPr/>
          <p:nvPr/>
        </p:nvSpPr>
        <p:spPr>
          <a:xfrm>
            <a:off x="2104037" y="3953952"/>
            <a:ext cx="8811611" cy="573432"/>
          </a:xfrm>
          <a:custGeom>
            <a:avLst/>
            <a:gdLst>
              <a:gd name="connsiteX0" fmla="*/ 0 w 8001844"/>
              <a:gd name="connsiteY0" fmla="*/ 0 h 524638"/>
              <a:gd name="connsiteX1" fmla="*/ 8001844 w 8001844"/>
              <a:gd name="connsiteY1" fmla="*/ 0 h 524638"/>
              <a:gd name="connsiteX2" fmla="*/ 8001844 w 8001844"/>
              <a:gd name="connsiteY2" fmla="*/ 524638 h 524638"/>
              <a:gd name="connsiteX3" fmla="*/ 0 w 8001844"/>
              <a:gd name="connsiteY3" fmla="*/ 524638 h 524638"/>
              <a:gd name="connsiteX4" fmla="*/ 0 w 8001844"/>
              <a:gd name="connsiteY4" fmla="*/ 0 h 524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1844" h="524638">
                <a:moveTo>
                  <a:pt x="0" y="0"/>
                </a:moveTo>
                <a:lnTo>
                  <a:pt x="8001844" y="0"/>
                </a:lnTo>
                <a:lnTo>
                  <a:pt x="8001844" y="524638"/>
                </a:lnTo>
                <a:lnTo>
                  <a:pt x="0" y="524638"/>
                </a:lnTo>
                <a:lnTo>
                  <a:pt x="0" y="0"/>
                </a:lnTo>
                <a:close/>
              </a:path>
            </a:pathLst>
          </a:custGeom>
        </p:spPr>
        <p:style>
          <a:lnRef idx="2">
            <a:schemeClr val="lt1">
              <a:hueOff val="0"/>
              <a:satOff val="0"/>
              <a:lumOff val="0"/>
              <a:alphaOff val="0"/>
            </a:schemeClr>
          </a:lnRef>
          <a:fillRef idx="1">
            <a:schemeClr val="accent4">
              <a:hueOff val="1329380"/>
              <a:satOff val="481"/>
              <a:lumOff val="-3921"/>
              <a:alphaOff val="0"/>
            </a:schemeClr>
          </a:fillRef>
          <a:effectRef idx="0">
            <a:schemeClr val="accent4">
              <a:hueOff val="1329380"/>
              <a:satOff val="481"/>
              <a:lumOff val="-3921"/>
              <a:alphaOff val="0"/>
            </a:schemeClr>
          </a:effectRef>
          <a:fontRef idx="minor">
            <a:schemeClr val="lt1"/>
          </a:fontRef>
        </p:style>
        <p:txBody>
          <a:bodyPr spcFirstLastPara="0" vert="horz" wrap="square" lIns="416431" tIns="66040" rIns="66040" bIns="66040" numCol="1" spcCol="1270" anchor="ctr" anchorCtr="0">
            <a:noAutofit/>
          </a:bodyPr>
          <a:lstStyle/>
          <a:p>
            <a:pPr lvl="0" algn="ctr" defTabSz="1155700">
              <a:lnSpc>
                <a:spcPct val="90000"/>
              </a:lnSpc>
              <a:spcBef>
                <a:spcPct val="0"/>
              </a:spcBef>
              <a:spcAft>
                <a:spcPct val="35000"/>
              </a:spcAft>
            </a:pPr>
            <a:r>
              <a:rPr lang="en-US" sz="2600" b="1" i="1" kern="1200" smtClean="0">
                <a:latin typeface="Arial" panose="020B0604020202020204" pitchFamily="34" charset="0"/>
                <a:cs typeface="Arial" panose="020B0604020202020204" pitchFamily="34" charset="0"/>
              </a:rPr>
              <a:t>1.3.2.3. Rèn luyện phong cách diễn đạt</a:t>
            </a:r>
            <a:endParaRPr lang="en-US" sz="2600" b="1" kern="1200">
              <a:latin typeface="Arial" panose="020B0604020202020204" pitchFamily="34" charset="0"/>
              <a:cs typeface="Arial" panose="020B0604020202020204" pitchFamily="34" charset="0"/>
            </a:endParaRPr>
          </a:p>
        </p:txBody>
      </p:sp>
      <p:sp>
        <p:nvSpPr>
          <p:cNvPr id="12" name="Oval 11"/>
          <p:cNvSpPr/>
          <p:nvPr/>
        </p:nvSpPr>
        <p:spPr>
          <a:xfrm>
            <a:off x="1742956" y="3882273"/>
            <a:ext cx="722162" cy="716789"/>
          </a:xfrm>
          <a:prstGeom prst="ellipse">
            <a:avLst/>
          </a:prstGeom>
        </p:spPr>
        <p:style>
          <a:lnRef idx="2">
            <a:schemeClr val="accent4">
              <a:hueOff val="1329380"/>
              <a:satOff val="481"/>
              <a:lumOff val="-3921"/>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3" name="Freeform 12"/>
          <p:cNvSpPr/>
          <p:nvPr/>
        </p:nvSpPr>
        <p:spPr>
          <a:xfrm>
            <a:off x="1976978" y="4813825"/>
            <a:ext cx="8938671" cy="573432"/>
          </a:xfrm>
          <a:custGeom>
            <a:avLst/>
            <a:gdLst>
              <a:gd name="connsiteX0" fmla="*/ 0 w 8117228"/>
              <a:gd name="connsiteY0" fmla="*/ 0 h 524638"/>
              <a:gd name="connsiteX1" fmla="*/ 8117228 w 8117228"/>
              <a:gd name="connsiteY1" fmla="*/ 0 h 524638"/>
              <a:gd name="connsiteX2" fmla="*/ 8117228 w 8117228"/>
              <a:gd name="connsiteY2" fmla="*/ 524638 h 524638"/>
              <a:gd name="connsiteX3" fmla="*/ 0 w 8117228"/>
              <a:gd name="connsiteY3" fmla="*/ 524638 h 524638"/>
              <a:gd name="connsiteX4" fmla="*/ 0 w 8117228"/>
              <a:gd name="connsiteY4" fmla="*/ 0 h 524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7228" h="524638">
                <a:moveTo>
                  <a:pt x="0" y="0"/>
                </a:moveTo>
                <a:lnTo>
                  <a:pt x="8117228" y="0"/>
                </a:lnTo>
                <a:lnTo>
                  <a:pt x="8117228" y="524638"/>
                </a:lnTo>
                <a:lnTo>
                  <a:pt x="0" y="524638"/>
                </a:lnTo>
                <a:lnTo>
                  <a:pt x="0" y="0"/>
                </a:lnTo>
                <a:close/>
              </a:path>
            </a:pathLst>
          </a:custGeom>
        </p:spPr>
        <p:style>
          <a:lnRef idx="2">
            <a:schemeClr val="lt1">
              <a:hueOff val="0"/>
              <a:satOff val="0"/>
              <a:lumOff val="0"/>
              <a:alphaOff val="0"/>
            </a:schemeClr>
          </a:lnRef>
          <a:fillRef idx="1">
            <a:schemeClr val="accent4">
              <a:hueOff val="1994071"/>
              <a:satOff val="721"/>
              <a:lumOff val="-5882"/>
              <a:alphaOff val="0"/>
            </a:schemeClr>
          </a:fillRef>
          <a:effectRef idx="0">
            <a:schemeClr val="accent4">
              <a:hueOff val="1994071"/>
              <a:satOff val="721"/>
              <a:lumOff val="-5882"/>
              <a:alphaOff val="0"/>
            </a:schemeClr>
          </a:effectRef>
          <a:fontRef idx="minor">
            <a:schemeClr val="lt1"/>
          </a:fontRef>
        </p:style>
        <p:txBody>
          <a:bodyPr spcFirstLastPara="0" vert="horz" wrap="square" lIns="416431" tIns="66040" rIns="66040" bIns="66040" numCol="1" spcCol="1270" anchor="ctr" anchorCtr="0">
            <a:noAutofit/>
          </a:bodyPr>
          <a:lstStyle/>
          <a:p>
            <a:pPr lvl="0" algn="ctr" defTabSz="1155700">
              <a:lnSpc>
                <a:spcPct val="90000"/>
              </a:lnSpc>
              <a:spcBef>
                <a:spcPct val="0"/>
              </a:spcBef>
              <a:spcAft>
                <a:spcPct val="35000"/>
              </a:spcAft>
            </a:pPr>
            <a:r>
              <a:rPr lang="en-US" sz="2600" b="1" i="1" kern="1200" smtClean="0">
                <a:latin typeface="Arial" panose="020B0604020202020204" pitchFamily="34" charset="0"/>
                <a:cs typeface="Arial" panose="020B0604020202020204" pitchFamily="34" charset="0"/>
              </a:rPr>
              <a:t>1.3.2.4. Rèn luyện phong cách ứng xử</a:t>
            </a:r>
            <a:endParaRPr lang="en-US" sz="2600" b="1" kern="1200">
              <a:latin typeface="Arial" panose="020B0604020202020204" pitchFamily="34" charset="0"/>
              <a:cs typeface="Arial" panose="020B0604020202020204" pitchFamily="34" charset="0"/>
            </a:endParaRPr>
          </a:p>
        </p:txBody>
      </p:sp>
      <p:sp>
        <p:nvSpPr>
          <p:cNvPr id="14" name="Oval 13"/>
          <p:cNvSpPr/>
          <p:nvPr/>
        </p:nvSpPr>
        <p:spPr>
          <a:xfrm>
            <a:off x="1615896" y="4742146"/>
            <a:ext cx="722162" cy="716789"/>
          </a:xfrm>
          <a:prstGeom prst="ellipse">
            <a:avLst/>
          </a:prstGeom>
        </p:spPr>
        <p:style>
          <a:lnRef idx="2">
            <a:schemeClr val="accent4">
              <a:hueOff val="1994071"/>
              <a:satOff val="721"/>
              <a:lumOff val="-5882"/>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5" name="Freeform 14"/>
          <p:cNvSpPr/>
          <p:nvPr/>
        </p:nvSpPr>
        <p:spPr>
          <a:xfrm>
            <a:off x="1562992" y="5673697"/>
            <a:ext cx="9352655" cy="573432"/>
          </a:xfrm>
          <a:custGeom>
            <a:avLst/>
            <a:gdLst>
              <a:gd name="connsiteX0" fmla="*/ 0 w 8493168"/>
              <a:gd name="connsiteY0" fmla="*/ 0 h 524638"/>
              <a:gd name="connsiteX1" fmla="*/ 8493168 w 8493168"/>
              <a:gd name="connsiteY1" fmla="*/ 0 h 524638"/>
              <a:gd name="connsiteX2" fmla="*/ 8493168 w 8493168"/>
              <a:gd name="connsiteY2" fmla="*/ 524638 h 524638"/>
              <a:gd name="connsiteX3" fmla="*/ 0 w 8493168"/>
              <a:gd name="connsiteY3" fmla="*/ 524638 h 524638"/>
              <a:gd name="connsiteX4" fmla="*/ 0 w 8493168"/>
              <a:gd name="connsiteY4" fmla="*/ 0 h 524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3168" h="524638">
                <a:moveTo>
                  <a:pt x="0" y="0"/>
                </a:moveTo>
                <a:lnTo>
                  <a:pt x="8493168" y="0"/>
                </a:lnTo>
                <a:lnTo>
                  <a:pt x="8493168" y="524638"/>
                </a:lnTo>
                <a:lnTo>
                  <a:pt x="0" y="524638"/>
                </a:lnTo>
                <a:lnTo>
                  <a:pt x="0" y="0"/>
                </a:lnTo>
                <a:close/>
              </a:path>
            </a:pathLst>
          </a:custGeom>
        </p:spPr>
        <p:style>
          <a:lnRef idx="2">
            <a:schemeClr val="lt1">
              <a:hueOff val="0"/>
              <a:satOff val="0"/>
              <a:lumOff val="0"/>
              <a:alphaOff val="0"/>
            </a:schemeClr>
          </a:lnRef>
          <a:fillRef idx="1">
            <a:schemeClr val="accent4">
              <a:hueOff val="2658761"/>
              <a:satOff val="962"/>
              <a:lumOff val="-7843"/>
              <a:alphaOff val="0"/>
            </a:schemeClr>
          </a:fillRef>
          <a:effectRef idx="0">
            <a:schemeClr val="accent4">
              <a:hueOff val="2658761"/>
              <a:satOff val="962"/>
              <a:lumOff val="-7843"/>
              <a:alphaOff val="0"/>
            </a:schemeClr>
          </a:effectRef>
          <a:fontRef idx="minor">
            <a:schemeClr val="lt1"/>
          </a:fontRef>
        </p:style>
        <p:txBody>
          <a:bodyPr spcFirstLastPara="0" vert="horz" wrap="square" lIns="416431" tIns="66040" rIns="66040" bIns="66040" numCol="1" spcCol="1270" anchor="ctr" anchorCtr="0">
            <a:noAutofit/>
          </a:bodyPr>
          <a:lstStyle/>
          <a:p>
            <a:pPr lvl="0" algn="ctr" defTabSz="1155700">
              <a:lnSpc>
                <a:spcPct val="90000"/>
              </a:lnSpc>
              <a:spcBef>
                <a:spcPct val="0"/>
              </a:spcBef>
              <a:spcAft>
                <a:spcPct val="35000"/>
              </a:spcAft>
            </a:pPr>
            <a:r>
              <a:rPr lang="en-US" sz="2600" b="1" i="1" kern="1200" smtClean="0">
                <a:latin typeface="Arial" panose="020B0604020202020204" pitchFamily="34" charset="0"/>
                <a:cs typeface="Arial" panose="020B0604020202020204" pitchFamily="34" charset="0"/>
              </a:rPr>
              <a:t>1.3.2.5. Rèn luyện phong cách sinh hoạt</a:t>
            </a:r>
            <a:endParaRPr lang="en-US" sz="2600" b="1" kern="1200">
              <a:latin typeface="Arial" panose="020B0604020202020204" pitchFamily="34" charset="0"/>
              <a:cs typeface="Arial" panose="020B0604020202020204" pitchFamily="34" charset="0"/>
            </a:endParaRPr>
          </a:p>
        </p:txBody>
      </p:sp>
      <p:sp>
        <p:nvSpPr>
          <p:cNvPr id="16" name="Oval 15"/>
          <p:cNvSpPr/>
          <p:nvPr/>
        </p:nvSpPr>
        <p:spPr>
          <a:xfrm>
            <a:off x="1201912" y="5602018"/>
            <a:ext cx="722162" cy="716789"/>
          </a:xfrm>
          <a:prstGeom prst="ellipse">
            <a:avLst/>
          </a:prstGeom>
        </p:spPr>
        <p:style>
          <a:lnRef idx="2">
            <a:schemeClr val="accent4">
              <a:hueOff val="2658761"/>
              <a:satOff val="962"/>
              <a:lumOff val="-7843"/>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3236578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par>
                                <p:cTn id="16" presetID="22" presetClass="entr" presetSubtype="4"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par>
                                <p:cTn id="24" presetID="22" presetClass="entr" presetSubtype="4"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par>
                                <p:cTn id="32" presetID="22" presetClass="entr" presetSubtype="4"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00"/>
                                        <p:tgtEl>
                                          <p:spTgt spid="15"/>
                                        </p:tgtEl>
                                      </p:cBhvr>
                                    </p:animEffect>
                                  </p:childTnLst>
                                </p:cTn>
                              </p:par>
                              <p:par>
                                <p:cTn id="40" presetID="22" presetClass="entr" presetSubtype="4"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449568"/>
            <a:ext cx="9404723" cy="1400530"/>
          </a:xfrm>
        </p:spPr>
        <p:txBody>
          <a:bodyPr/>
          <a:lstStyle/>
          <a:p>
            <a:pPr algn="ctr"/>
            <a:r>
              <a:rPr lang="en-US" sz="3200" b="1" dirty="0" smtClean="0">
                <a:solidFill>
                  <a:srgbClr val="FFFF00"/>
                </a:solidFill>
                <a:latin typeface="Arial" panose="020B0604020202020204" pitchFamily="34" charset="0"/>
                <a:cs typeface="Arial" panose="020B0604020202020204" pitchFamily="34" charset="0"/>
              </a:rPr>
              <a:t>2. TƯ TƯỞNG HỒ CHÍ MINH VỀ </a:t>
            </a:r>
            <a:br>
              <a:rPr lang="en-US" sz="3200" b="1" dirty="0" smtClean="0">
                <a:solidFill>
                  <a:srgbClr val="FFFF00"/>
                </a:solidFill>
                <a:latin typeface="Arial" panose="020B0604020202020204" pitchFamily="34" charset="0"/>
                <a:cs typeface="Arial" panose="020B0604020202020204" pitchFamily="34" charset="0"/>
              </a:rPr>
            </a:br>
            <a:r>
              <a:rPr lang="en-US" sz="3200" b="1" dirty="0" smtClean="0">
                <a:solidFill>
                  <a:srgbClr val="FFFF00"/>
                </a:solidFill>
                <a:latin typeface="Arial" panose="020B0604020202020204" pitchFamily="34" charset="0"/>
                <a:cs typeface="Arial" panose="020B0604020202020204" pitchFamily="34" charset="0"/>
              </a:rPr>
              <a:t>CÔNG TÁC CÁN BỘ</a:t>
            </a:r>
            <a:r>
              <a:rPr lang="en-US" sz="3200" dirty="0"/>
              <a:t/>
            </a:r>
            <a:br>
              <a:rPr lang="en-US" sz="3200" dirty="0"/>
            </a:br>
            <a:endParaRPr lang="en-US" sz="3200" dirty="0"/>
          </a:p>
        </p:txBody>
      </p:sp>
      <p:sp>
        <p:nvSpPr>
          <p:cNvPr id="6" name="L-Shape 5"/>
          <p:cNvSpPr/>
          <p:nvPr/>
        </p:nvSpPr>
        <p:spPr>
          <a:xfrm rot="5400000">
            <a:off x="1561499" y="2836968"/>
            <a:ext cx="1519334" cy="3273909"/>
          </a:xfrm>
          <a:prstGeom prst="corner">
            <a:avLst>
              <a:gd name="adj1" fmla="val 16120"/>
              <a:gd name="adj2" fmla="val 16110"/>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7" name="Freeform 6"/>
          <p:cNvSpPr/>
          <p:nvPr/>
        </p:nvSpPr>
        <p:spPr>
          <a:xfrm>
            <a:off x="1008978" y="3965222"/>
            <a:ext cx="2955703" cy="2000673"/>
          </a:xfrm>
          <a:custGeom>
            <a:avLst/>
            <a:gdLst>
              <a:gd name="connsiteX0" fmla="*/ 0 w 2282418"/>
              <a:gd name="connsiteY0" fmla="*/ 0 h 2000673"/>
              <a:gd name="connsiteX1" fmla="*/ 2282418 w 2282418"/>
              <a:gd name="connsiteY1" fmla="*/ 0 h 2000673"/>
              <a:gd name="connsiteX2" fmla="*/ 2282418 w 2282418"/>
              <a:gd name="connsiteY2" fmla="*/ 2000673 h 2000673"/>
              <a:gd name="connsiteX3" fmla="*/ 0 w 2282418"/>
              <a:gd name="connsiteY3" fmla="*/ 2000673 h 2000673"/>
              <a:gd name="connsiteX4" fmla="*/ 0 w 2282418"/>
              <a:gd name="connsiteY4" fmla="*/ 0 h 2000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2418" h="2000673">
                <a:moveTo>
                  <a:pt x="0" y="0"/>
                </a:moveTo>
                <a:lnTo>
                  <a:pt x="2282418" y="0"/>
                </a:lnTo>
                <a:lnTo>
                  <a:pt x="2282418" y="2000673"/>
                </a:lnTo>
                <a:lnTo>
                  <a:pt x="0" y="20006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ctr" defTabSz="933450">
              <a:lnSpc>
                <a:spcPct val="90000"/>
              </a:lnSpc>
              <a:spcBef>
                <a:spcPct val="0"/>
              </a:spcBef>
              <a:spcAft>
                <a:spcPct val="35000"/>
              </a:spcAft>
            </a:pPr>
            <a:r>
              <a:rPr lang="en-US" sz="2400" b="1" i="1" kern="1200" dirty="0" smtClean="0">
                <a:latin typeface="Arial" panose="020B0604020202020204" pitchFamily="34" charset="0"/>
                <a:cs typeface="Arial" panose="020B0604020202020204" pitchFamily="34" charset="0"/>
              </a:rPr>
              <a:t>2.1. </a:t>
            </a:r>
            <a:r>
              <a:rPr lang="en-US" sz="2400" b="1" i="1" kern="1200" dirty="0" err="1" smtClean="0">
                <a:latin typeface="Arial" panose="020B0604020202020204" pitchFamily="34" charset="0"/>
                <a:cs typeface="Arial" panose="020B0604020202020204" pitchFamily="34" charset="0"/>
              </a:rPr>
              <a:t>Quan</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niệm</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của</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Hồ</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Chí</a:t>
            </a:r>
            <a:r>
              <a:rPr lang="en-US" sz="2400" b="1" i="1" kern="1200" dirty="0" smtClean="0">
                <a:latin typeface="Arial" panose="020B0604020202020204" pitchFamily="34" charset="0"/>
                <a:cs typeface="Arial" panose="020B0604020202020204" pitchFamily="34" charset="0"/>
              </a:rPr>
              <a:t> Minh </a:t>
            </a:r>
            <a:r>
              <a:rPr lang="en-US" sz="2400" b="1" i="1" kern="1200" dirty="0" err="1" smtClean="0">
                <a:latin typeface="Arial" panose="020B0604020202020204" pitchFamily="34" charset="0"/>
                <a:cs typeface="Arial" panose="020B0604020202020204" pitchFamily="34" charset="0"/>
              </a:rPr>
              <a:t>về</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công</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tác</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cán</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bộ</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và</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vai</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trò</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của</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công</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tác</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cán</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bộ</a:t>
            </a:r>
            <a:endParaRPr lang="en-US" sz="2400" kern="1200" dirty="0">
              <a:latin typeface="Arial" panose="020B0604020202020204" pitchFamily="34" charset="0"/>
              <a:cs typeface="Arial" panose="020B0604020202020204" pitchFamily="34" charset="0"/>
            </a:endParaRPr>
          </a:p>
        </p:txBody>
      </p:sp>
      <p:sp>
        <p:nvSpPr>
          <p:cNvPr id="8" name="Isosceles Triangle 7"/>
          <p:cNvSpPr/>
          <p:nvPr/>
        </p:nvSpPr>
        <p:spPr>
          <a:xfrm>
            <a:off x="3407003" y="3023729"/>
            <a:ext cx="557679" cy="430644"/>
          </a:xfrm>
          <a:prstGeom prst="triangle">
            <a:avLst>
              <a:gd name="adj" fmla="val 100000"/>
            </a:avLst>
          </a:prstGeom>
        </p:spPr>
        <p:style>
          <a:lnRef idx="2">
            <a:schemeClr val="accent3">
              <a:hueOff val="1641976"/>
              <a:satOff val="-12658"/>
              <a:lumOff val="343"/>
              <a:alphaOff val="0"/>
            </a:schemeClr>
          </a:lnRef>
          <a:fillRef idx="1">
            <a:schemeClr val="accent3">
              <a:hueOff val="1641976"/>
              <a:satOff val="-12658"/>
              <a:lumOff val="343"/>
              <a:alphaOff val="0"/>
            </a:schemeClr>
          </a:fillRef>
          <a:effectRef idx="0">
            <a:schemeClr val="accent3">
              <a:hueOff val="1641976"/>
              <a:satOff val="-12658"/>
              <a:lumOff val="343"/>
              <a:alphaOff val="0"/>
            </a:schemeClr>
          </a:effectRef>
          <a:fontRef idx="minor">
            <a:schemeClr val="lt1"/>
          </a:fontRef>
        </p:style>
      </p:sp>
      <p:sp>
        <p:nvSpPr>
          <p:cNvPr id="9" name="L-Shape 8"/>
          <p:cNvSpPr/>
          <p:nvPr/>
        </p:nvSpPr>
        <p:spPr>
          <a:xfrm rot="5400000">
            <a:off x="5179858" y="2145559"/>
            <a:ext cx="1519334" cy="3273909"/>
          </a:xfrm>
          <a:prstGeom prst="corner">
            <a:avLst>
              <a:gd name="adj1" fmla="val 16120"/>
              <a:gd name="adj2" fmla="val 16110"/>
            </a:avLst>
          </a:prstGeom>
        </p:spPr>
        <p:style>
          <a:lnRef idx="2">
            <a:schemeClr val="accent3">
              <a:hueOff val="3283952"/>
              <a:satOff val="-25316"/>
              <a:lumOff val="686"/>
              <a:alphaOff val="0"/>
            </a:schemeClr>
          </a:lnRef>
          <a:fillRef idx="1">
            <a:schemeClr val="accent3">
              <a:hueOff val="3283952"/>
              <a:satOff val="-25316"/>
              <a:lumOff val="686"/>
              <a:alphaOff val="0"/>
            </a:schemeClr>
          </a:fillRef>
          <a:effectRef idx="0">
            <a:schemeClr val="accent3">
              <a:hueOff val="3283952"/>
              <a:satOff val="-25316"/>
              <a:lumOff val="686"/>
              <a:alphaOff val="0"/>
            </a:schemeClr>
          </a:effectRef>
          <a:fontRef idx="minor">
            <a:schemeClr val="lt1"/>
          </a:fontRef>
        </p:style>
      </p:sp>
      <p:sp>
        <p:nvSpPr>
          <p:cNvPr id="10" name="Freeform 9"/>
          <p:cNvSpPr/>
          <p:nvPr/>
        </p:nvSpPr>
        <p:spPr>
          <a:xfrm>
            <a:off x="4627337" y="3273813"/>
            <a:ext cx="2955703" cy="2000673"/>
          </a:xfrm>
          <a:custGeom>
            <a:avLst/>
            <a:gdLst>
              <a:gd name="connsiteX0" fmla="*/ 0 w 2282418"/>
              <a:gd name="connsiteY0" fmla="*/ 0 h 2000673"/>
              <a:gd name="connsiteX1" fmla="*/ 2282418 w 2282418"/>
              <a:gd name="connsiteY1" fmla="*/ 0 h 2000673"/>
              <a:gd name="connsiteX2" fmla="*/ 2282418 w 2282418"/>
              <a:gd name="connsiteY2" fmla="*/ 2000673 h 2000673"/>
              <a:gd name="connsiteX3" fmla="*/ 0 w 2282418"/>
              <a:gd name="connsiteY3" fmla="*/ 2000673 h 2000673"/>
              <a:gd name="connsiteX4" fmla="*/ 0 w 2282418"/>
              <a:gd name="connsiteY4" fmla="*/ 0 h 2000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2418" h="2000673">
                <a:moveTo>
                  <a:pt x="0" y="0"/>
                </a:moveTo>
                <a:lnTo>
                  <a:pt x="2282418" y="0"/>
                </a:lnTo>
                <a:lnTo>
                  <a:pt x="2282418" y="2000673"/>
                </a:lnTo>
                <a:lnTo>
                  <a:pt x="0" y="20006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ctr" defTabSz="933450">
              <a:lnSpc>
                <a:spcPct val="90000"/>
              </a:lnSpc>
              <a:spcBef>
                <a:spcPct val="0"/>
              </a:spcBef>
              <a:spcAft>
                <a:spcPct val="35000"/>
              </a:spcAft>
            </a:pPr>
            <a:r>
              <a:rPr lang="en-US" sz="2400" b="1" i="1" kern="1200" dirty="0" smtClean="0">
                <a:latin typeface="Arial" panose="020B0604020202020204" pitchFamily="34" charset="0"/>
                <a:cs typeface="Arial" panose="020B0604020202020204" pitchFamily="34" charset="0"/>
              </a:rPr>
              <a:t>2.2. </a:t>
            </a:r>
            <a:r>
              <a:rPr lang="en-US" sz="2400" b="1" i="1" kern="1200" dirty="0" err="1" smtClean="0">
                <a:latin typeface="Arial" panose="020B0604020202020204" pitchFamily="34" charset="0"/>
                <a:cs typeface="Arial" panose="020B0604020202020204" pitchFamily="34" charset="0"/>
              </a:rPr>
              <a:t>Nội</a:t>
            </a:r>
            <a:r>
              <a:rPr lang="en-US" sz="2400" b="1" i="1" kern="1200" dirty="0" smtClean="0">
                <a:latin typeface="Arial" panose="020B0604020202020204" pitchFamily="34" charset="0"/>
                <a:cs typeface="Arial" panose="020B0604020202020204" pitchFamily="34" charset="0"/>
              </a:rPr>
              <a:t> dung </a:t>
            </a:r>
            <a:r>
              <a:rPr lang="en-US" sz="2400" b="1" i="1" kern="1200" dirty="0" err="1" smtClean="0">
                <a:latin typeface="Arial" panose="020B0604020202020204" pitchFamily="34" charset="0"/>
                <a:cs typeface="Arial" panose="020B0604020202020204" pitchFamily="34" charset="0"/>
              </a:rPr>
              <a:t>của</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công</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tác</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cán</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bộ</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theo</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tư</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tưởng</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Hồ</a:t>
            </a:r>
            <a:r>
              <a:rPr lang="en-US" sz="2400" b="1" i="1" kern="1200" dirty="0" smtClean="0">
                <a:latin typeface="Arial" panose="020B0604020202020204" pitchFamily="34" charset="0"/>
                <a:cs typeface="Arial" panose="020B0604020202020204" pitchFamily="34" charset="0"/>
              </a:rPr>
              <a:t> </a:t>
            </a:r>
            <a:r>
              <a:rPr lang="en-US" sz="2400" b="1" i="1" kern="1200" dirty="0" err="1" smtClean="0">
                <a:latin typeface="Arial" panose="020B0604020202020204" pitchFamily="34" charset="0"/>
                <a:cs typeface="Arial" panose="020B0604020202020204" pitchFamily="34" charset="0"/>
              </a:rPr>
              <a:t>Chí</a:t>
            </a:r>
            <a:r>
              <a:rPr lang="en-US" sz="2400" b="1" i="1" kern="1200" dirty="0" smtClean="0">
                <a:latin typeface="Arial" panose="020B0604020202020204" pitchFamily="34" charset="0"/>
                <a:cs typeface="Arial" panose="020B0604020202020204" pitchFamily="34" charset="0"/>
              </a:rPr>
              <a:t> Minh</a:t>
            </a:r>
            <a:endParaRPr lang="en-US" sz="2400" kern="1200" dirty="0">
              <a:latin typeface="Arial" panose="020B0604020202020204" pitchFamily="34" charset="0"/>
              <a:cs typeface="Arial" panose="020B0604020202020204" pitchFamily="34" charset="0"/>
            </a:endParaRPr>
          </a:p>
        </p:txBody>
      </p:sp>
      <p:sp>
        <p:nvSpPr>
          <p:cNvPr id="11" name="Isosceles Triangle 10"/>
          <p:cNvSpPr/>
          <p:nvPr/>
        </p:nvSpPr>
        <p:spPr>
          <a:xfrm>
            <a:off x="7025361" y="2332319"/>
            <a:ext cx="557679" cy="430644"/>
          </a:xfrm>
          <a:prstGeom prst="triangle">
            <a:avLst>
              <a:gd name="adj" fmla="val 100000"/>
            </a:avLst>
          </a:prstGeom>
        </p:spPr>
        <p:style>
          <a:lnRef idx="2">
            <a:schemeClr val="accent3">
              <a:hueOff val="4925928"/>
              <a:satOff val="-37974"/>
              <a:lumOff val="1030"/>
              <a:alphaOff val="0"/>
            </a:schemeClr>
          </a:lnRef>
          <a:fillRef idx="1">
            <a:schemeClr val="accent3">
              <a:hueOff val="4925928"/>
              <a:satOff val="-37974"/>
              <a:lumOff val="1030"/>
              <a:alphaOff val="0"/>
            </a:schemeClr>
          </a:fillRef>
          <a:effectRef idx="0">
            <a:schemeClr val="accent3">
              <a:hueOff val="4925928"/>
              <a:satOff val="-37974"/>
              <a:lumOff val="1030"/>
              <a:alphaOff val="0"/>
            </a:schemeClr>
          </a:effectRef>
          <a:fontRef idx="minor">
            <a:schemeClr val="lt1"/>
          </a:fontRef>
        </p:style>
      </p:sp>
      <p:sp>
        <p:nvSpPr>
          <p:cNvPr id="12" name="L-Shape 11"/>
          <p:cNvSpPr/>
          <p:nvPr/>
        </p:nvSpPr>
        <p:spPr>
          <a:xfrm rot="5400000">
            <a:off x="8798217" y="1454150"/>
            <a:ext cx="1519334" cy="3273909"/>
          </a:xfrm>
          <a:prstGeom prst="corner">
            <a:avLst>
              <a:gd name="adj1" fmla="val 16120"/>
              <a:gd name="adj2" fmla="val 16110"/>
            </a:avLst>
          </a:prstGeom>
        </p:spPr>
        <p:style>
          <a:lnRef idx="2">
            <a:schemeClr val="accent3">
              <a:hueOff val="6567904"/>
              <a:satOff val="-50632"/>
              <a:lumOff val="1373"/>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sp>
      <p:sp>
        <p:nvSpPr>
          <p:cNvPr id="13" name="Freeform 12"/>
          <p:cNvSpPr/>
          <p:nvPr/>
        </p:nvSpPr>
        <p:spPr>
          <a:xfrm>
            <a:off x="8245697" y="2582403"/>
            <a:ext cx="2955703" cy="2000673"/>
          </a:xfrm>
          <a:custGeom>
            <a:avLst/>
            <a:gdLst>
              <a:gd name="connsiteX0" fmla="*/ 0 w 2282418"/>
              <a:gd name="connsiteY0" fmla="*/ 0 h 2000673"/>
              <a:gd name="connsiteX1" fmla="*/ 2282418 w 2282418"/>
              <a:gd name="connsiteY1" fmla="*/ 0 h 2000673"/>
              <a:gd name="connsiteX2" fmla="*/ 2282418 w 2282418"/>
              <a:gd name="connsiteY2" fmla="*/ 2000673 h 2000673"/>
              <a:gd name="connsiteX3" fmla="*/ 0 w 2282418"/>
              <a:gd name="connsiteY3" fmla="*/ 2000673 h 2000673"/>
              <a:gd name="connsiteX4" fmla="*/ 0 w 2282418"/>
              <a:gd name="connsiteY4" fmla="*/ 0 h 2000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2418" h="2000673">
                <a:moveTo>
                  <a:pt x="0" y="0"/>
                </a:moveTo>
                <a:lnTo>
                  <a:pt x="2282418" y="0"/>
                </a:lnTo>
                <a:lnTo>
                  <a:pt x="2282418" y="2000673"/>
                </a:lnTo>
                <a:lnTo>
                  <a:pt x="0" y="20006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ctr" defTabSz="933450">
              <a:lnSpc>
                <a:spcPct val="90000"/>
              </a:lnSpc>
              <a:spcBef>
                <a:spcPct val="0"/>
              </a:spcBef>
              <a:spcAft>
                <a:spcPct val="35000"/>
              </a:spcAft>
            </a:pPr>
            <a:r>
              <a:rPr lang="en-US" sz="2400" b="1" i="1" kern="1200" smtClean="0">
                <a:latin typeface="Arial" panose="020B0604020202020204" pitchFamily="34" charset="0"/>
                <a:cs typeface="Arial" panose="020B0604020202020204" pitchFamily="34" charset="0"/>
              </a:rPr>
              <a:t>2.3. Vận dụng tư tưởng Hồ Chí Minh về cán bộ và công tác cán bộ</a:t>
            </a:r>
            <a:endParaRPr lang="en-US" sz="2400" kern="12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293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par>
                                <p:cTn id="11" presetID="16" presetClass="entr" presetSubtype="21"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par>
                                <p:cTn id="22" presetID="16" presetClass="entr" presetSubtype="21"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inVertical)">
                                      <p:cBhvr>
                                        <p:cTn id="29" dur="500"/>
                                        <p:tgtEl>
                                          <p:spTgt spid="12"/>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arn(inVertic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3200" b="1" dirty="0">
                <a:solidFill>
                  <a:srgbClr val="FFFF00"/>
                </a:solidFill>
                <a:latin typeface="Arial" panose="020B0604020202020204" pitchFamily="34" charset="0"/>
                <a:cs typeface="Arial" panose="020B0604020202020204" pitchFamily="34" charset="0"/>
              </a:rPr>
              <a:t>2.1. </a:t>
            </a:r>
            <a:r>
              <a:rPr lang="en-US" sz="3200" b="1" dirty="0" err="1">
                <a:solidFill>
                  <a:srgbClr val="FFFF00"/>
                </a:solidFill>
                <a:latin typeface="Arial" panose="020B0604020202020204" pitchFamily="34" charset="0"/>
                <a:cs typeface="Arial" panose="020B0604020202020204" pitchFamily="34" charset="0"/>
              </a:rPr>
              <a:t>Quan</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niệm</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của</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Hồ</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Chí</a:t>
            </a:r>
            <a:r>
              <a:rPr lang="en-US" sz="3200" b="1" dirty="0">
                <a:solidFill>
                  <a:srgbClr val="FFFF00"/>
                </a:solidFill>
                <a:latin typeface="Arial" panose="020B0604020202020204" pitchFamily="34" charset="0"/>
                <a:cs typeface="Arial" panose="020B0604020202020204" pitchFamily="34" charset="0"/>
              </a:rPr>
              <a:t> Minh </a:t>
            </a:r>
            <a:r>
              <a:rPr lang="en-US" sz="3200" b="1" dirty="0" err="1">
                <a:solidFill>
                  <a:srgbClr val="FFFF00"/>
                </a:solidFill>
                <a:latin typeface="Arial" panose="020B0604020202020204" pitchFamily="34" charset="0"/>
                <a:cs typeface="Arial" panose="020B0604020202020204" pitchFamily="34" charset="0"/>
              </a:rPr>
              <a:t>về</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công</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tác</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cán</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bộ</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và</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vai</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trò</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của</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công</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tác</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cán</a:t>
            </a:r>
            <a:r>
              <a:rPr lang="en-US" sz="3200" b="1" dirty="0">
                <a:solidFill>
                  <a:srgbClr val="FFFF00"/>
                </a:solidFill>
                <a:latin typeface="Arial" panose="020B0604020202020204" pitchFamily="34" charset="0"/>
                <a:cs typeface="Arial" panose="020B0604020202020204" pitchFamily="34" charset="0"/>
              </a:rPr>
              <a:t> </a:t>
            </a:r>
            <a:r>
              <a:rPr lang="en-US" sz="3200" b="1" dirty="0" err="1">
                <a:solidFill>
                  <a:srgbClr val="FFFF00"/>
                </a:solidFill>
                <a:latin typeface="Arial" panose="020B0604020202020204" pitchFamily="34" charset="0"/>
                <a:cs typeface="Arial" panose="020B0604020202020204" pitchFamily="34" charset="0"/>
              </a:rPr>
              <a:t>bộ</a:t>
            </a:r>
            <a:r>
              <a:rPr lang="en-US" sz="3200" dirty="0">
                <a:solidFill>
                  <a:srgbClr val="FFFF00"/>
                </a:solidFill>
                <a:latin typeface="Arial" panose="020B0604020202020204" pitchFamily="34" charset="0"/>
                <a:cs typeface="Arial" panose="020B0604020202020204" pitchFamily="34" charset="0"/>
              </a:rPr>
              <a:t/>
            </a:r>
            <a:br>
              <a:rPr lang="en-US" sz="3200" dirty="0">
                <a:solidFill>
                  <a:srgbClr val="FFFF00"/>
                </a:solidFill>
                <a:latin typeface="Arial" panose="020B0604020202020204" pitchFamily="34" charset="0"/>
                <a:cs typeface="Arial" panose="020B0604020202020204" pitchFamily="34" charset="0"/>
              </a:rPr>
            </a:br>
            <a:endParaRPr lang="en-US" sz="3200" dirty="0">
              <a:solidFill>
                <a:srgbClr val="FFFF00"/>
              </a:solidFill>
            </a:endParaRPr>
          </a:p>
        </p:txBody>
      </p:sp>
      <p:sp>
        <p:nvSpPr>
          <p:cNvPr id="6" name="Freeform 5"/>
          <p:cNvSpPr/>
          <p:nvPr/>
        </p:nvSpPr>
        <p:spPr>
          <a:xfrm>
            <a:off x="1636661" y="2762251"/>
            <a:ext cx="4270374" cy="2850090"/>
          </a:xfrm>
          <a:custGeom>
            <a:avLst/>
            <a:gdLst>
              <a:gd name="connsiteX0" fmla="*/ 0 w 4270374"/>
              <a:gd name="connsiteY0" fmla="*/ 0 h 1708149"/>
              <a:gd name="connsiteX1" fmla="*/ 3416300 w 4270374"/>
              <a:gd name="connsiteY1" fmla="*/ 0 h 1708149"/>
              <a:gd name="connsiteX2" fmla="*/ 4270374 w 4270374"/>
              <a:gd name="connsiteY2" fmla="*/ 854075 h 1708149"/>
              <a:gd name="connsiteX3" fmla="*/ 3416300 w 4270374"/>
              <a:gd name="connsiteY3" fmla="*/ 1708149 h 1708149"/>
              <a:gd name="connsiteX4" fmla="*/ 0 w 4270374"/>
              <a:gd name="connsiteY4" fmla="*/ 1708149 h 1708149"/>
              <a:gd name="connsiteX5" fmla="*/ 854075 w 4270374"/>
              <a:gd name="connsiteY5" fmla="*/ 854075 h 1708149"/>
              <a:gd name="connsiteX6" fmla="*/ 0 w 4270374"/>
              <a:gd name="connsiteY6" fmla="*/ 0 h 1708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70374" h="1708149">
                <a:moveTo>
                  <a:pt x="0" y="0"/>
                </a:moveTo>
                <a:lnTo>
                  <a:pt x="3416300" y="0"/>
                </a:lnTo>
                <a:lnTo>
                  <a:pt x="4270374" y="854075"/>
                </a:lnTo>
                <a:lnTo>
                  <a:pt x="3416300" y="1708149"/>
                </a:lnTo>
                <a:lnTo>
                  <a:pt x="0" y="1708149"/>
                </a:lnTo>
                <a:lnTo>
                  <a:pt x="854075" y="854075"/>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42086" tIns="29337" rIns="883411" bIns="29337" numCol="1" spcCol="1270" anchor="ctr" anchorCtr="0">
            <a:noAutofit/>
          </a:bodyPr>
          <a:lstStyle/>
          <a:p>
            <a:pPr lvl="0" algn="ctr" defTabSz="977900">
              <a:lnSpc>
                <a:spcPct val="90000"/>
              </a:lnSpc>
              <a:spcBef>
                <a:spcPct val="0"/>
              </a:spcBef>
              <a:spcAft>
                <a:spcPct val="35000"/>
              </a:spcAft>
            </a:pPr>
            <a:r>
              <a:rPr lang="en-US" sz="3200" b="1" kern="1200" dirty="0" smtClean="0">
                <a:latin typeface="Arial" panose="020B0604020202020204" pitchFamily="34" charset="0"/>
                <a:cs typeface="Arial" panose="020B0604020202020204" pitchFamily="34" charset="0"/>
              </a:rPr>
              <a:t>2.1.1. </a:t>
            </a:r>
            <a:r>
              <a:rPr lang="en-US" sz="3200" b="1" kern="1200" dirty="0" err="1" smtClean="0">
                <a:latin typeface="Arial" panose="020B0604020202020204" pitchFamily="34" charset="0"/>
                <a:cs typeface="Arial" panose="020B0604020202020204" pitchFamily="34" charset="0"/>
              </a:rPr>
              <a:t>Quan</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niệm</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của</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Hồ</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Chí</a:t>
            </a:r>
            <a:r>
              <a:rPr lang="en-US" sz="3200" b="1" kern="1200" dirty="0" smtClean="0">
                <a:latin typeface="Arial" panose="020B0604020202020204" pitchFamily="34" charset="0"/>
                <a:cs typeface="Arial" panose="020B0604020202020204" pitchFamily="34" charset="0"/>
              </a:rPr>
              <a:t> Minh </a:t>
            </a:r>
            <a:r>
              <a:rPr lang="en-US" sz="3200" b="1" kern="1200" dirty="0" err="1" smtClean="0">
                <a:latin typeface="Arial" panose="020B0604020202020204" pitchFamily="34" charset="0"/>
                <a:cs typeface="Arial" panose="020B0604020202020204" pitchFamily="34" charset="0"/>
              </a:rPr>
              <a:t>về</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công</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tác</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cán</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bộ</a:t>
            </a:r>
            <a:endParaRPr lang="en-US" sz="3200" b="1" kern="1200" dirty="0">
              <a:latin typeface="Arial" panose="020B0604020202020204" pitchFamily="34" charset="0"/>
              <a:cs typeface="Arial" panose="020B0604020202020204" pitchFamily="34" charset="0"/>
            </a:endParaRPr>
          </a:p>
        </p:txBody>
      </p:sp>
      <p:sp>
        <p:nvSpPr>
          <p:cNvPr id="7" name="Freeform 6"/>
          <p:cNvSpPr/>
          <p:nvPr/>
        </p:nvSpPr>
        <p:spPr>
          <a:xfrm>
            <a:off x="5479999" y="2762251"/>
            <a:ext cx="4270374" cy="2850090"/>
          </a:xfrm>
          <a:custGeom>
            <a:avLst/>
            <a:gdLst>
              <a:gd name="connsiteX0" fmla="*/ 0 w 4270374"/>
              <a:gd name="connsiteY0" fmla="*/ 0 h 1708149"/>
              <a:gd name="connsiteX1" fmla="*/ 3416300 w 4270374"/>
              <a:gd name="connsiteY1" fmla="*/ 0 h 1708149"/>
              <a:gd name="connsiteX2" fmla="*/ 4270374 w 4270374"/>
              <a:gd name="connsiteY2" fmla="*/ 854075 h 1708149"/>
              <a:gd name="connsiteX3" fmla="*/ 3416300 w 4270374"/>
              <a:gd name="connsiteY3" fmla="*/ 1708149 h 1708149"/>
              <a:gd name="connsiteX4" fmla="*/ 0 w 4270374"/>
              <a:gd name="connsiteY4" fmla="*/ 1708149 h 1708149"/>
              <a:gd name="connsiteX5" fmla="*/ 854075 w 4270374"/>
              <a:gd name="connsiteY5" fmla="*/ 854075 h 1708149"/>
              <a:gd name="connsiteX6" fmla="*/ 0 w 4270374"/>
              <a:gd name="connsiteY6" fmla="*/ 0 h 1708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70374" h="1708149">
                <a:moveTo>
                  <a:pt x="0" y="0"/>
                </a:moveTo>
                <a:lnTo>
                  <a:pt x="3416300" y="0"/>
                </a:lnTo>
                <a:lnTo>
                  <a:pt x="4270374" y="854075"/>
                </a:lnTo>
                <a:lnTo>
                  <a:pt x="3416300" y="1708149"/>
                </a:lnTo>
                <a:lnTo>
                  <a:pt x="0" y="1708149"/>
                </a:lnTo>
                <a:lnTo>
                  <a:pt x="854075" y="854075"/>
                </a:lnTo>
                <a:lnTo>
                  <a:pt x="0" y="0"/>
                </a:lnTo>
                <a:close/>
              </a:path>
            </a:pathLst>
          </a:custGeom>
        </p:spPr>
        <p:style>
          <a:lnRef idx="2">
            <a:schemeClr val="lt1">
              <a:hueOff val="0"/>
              <a:satOff val="0"/>
              <a:lumOff val="0"/>
              <a:alphaOff val="0"/>
            </a:schemeClr>
          </a:lnRef>
          <a:fillRef idx="1">
            <a:schemeClr val="accent4">
              <a:hueOff val="2658761"/>
              <a:satOff val="962"/>
              <a:lumOff val="-7843"/>
              <a:alphaOff val="0"/>
            </a:schemeClr>
          </a:fillRef>
          <a:effectRef idx="0">
            <a:schemeClr val="accent4">
              <a:hueOff val="2658761"/>
              <a:satOff val="962"/>
              <a:lumOff val="-7843"/>
              <a:alphaOff val="0"/>
            </a:schemeClr>
          </a:effectRef>
          <a:fontRef idx="minor">
            <a:schemeClr val="lt1"/>
          </a:fontRef>
        </p:style>
        <p:txBody>
          <a:bodyPr spcFirstLastPara="0" vert="horz" wrap="square" lIns="942086" tIns="29337" rIns="883411" bIns="29337" numCol="1" spcCol="1270" anchor="ctr" anchorCtr="0">
            <a:noAutofit/>
          </a:bodyPr>
          <a:lstStyle/>
          <a:p>
            <a:pPr lvl="0" algn="ctr" defTabSz="977900">
              <a:lnSpc>
                <a:spcPct val="90000"/>
              </a:lnSpc>
              <a:spcBef>
                <a:spcPct val="0"/>
              </a:spcBef>
              <a:spcAft>
                <a:spcPct val="35000"/>
              </a:spcAft>
            </a:pPr>
            <a:r>
              <a:rPr lang="en-US" sz="3200" b="1" kern="1200" dirty="0" smtClean="0">
                <a:latin typeface="Arial" panose="020B0604020202020204" pitchFamily="34" charset="0"/>
                <a:cs typeface="Arial" panose="020B0604020202020204" pitchFamily="34" charset="0"/>
              </a:rPr>
              <a:t>2.1.2. </a:t>
            </a:r>
            <a:r>
              <a:rPr lang="en-US" sz="3200" b="1" kern="1200" dirty="0" err="1" smtClean="0">
                <a:latin typeface="Arial" panose="020B0604020202020204" pitchFamily="34" charset="0"/>
                <a:cs typeface="Arial" panose="020B0604020202020204" pitchFamily="34" charset="0"/>
              </a:rPr>
              <a:t>Quan</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niệm</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của</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Hồ</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Chí</a:t>
            </a:r>
            <a:r>
              <a:rPr lang="en-US" sz="3200" b="1" kern="1200" dirty="0" smtClean="0">
                <a:latin typeface="Arial" panose="020B0604020202020204" pitchFamily="34" charset="0"/>
                <a:cs typeface="Arial" panose="020B0604020202020204" pitchFamily="34" charset="0"/>
              </a:rPr>
              <a:t> Minh </a:t>
            </a:r>
            <a:r>
              <a:rPr lang="en-US" sz="3200" b="1" kern="1200" dirty="0" err="1" smtClean="0">
                <a:latin typeface="Arial" panose="020B0604020202020204" pitchFamily="34" charset="0"/>
                <a:cs typeface="Arial" panose="020B0604020202020204" pitchFamily="34" charset="0"/>
              </a:rPr>
              <a:t>về</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vị</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trí</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vai</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trò</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của</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công</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tác</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cán</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bộ</a:t>
            </a:r>
            <a:endParaRPr lang="en-US" sz="3200" b="1" kern="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7206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761" y="2662518"/>
            <a:ext cx="9404723" cy="1400530"/>
          </a:xfrm>
        </p:spPr>
        <p:txBody>
          <a:bodyPr/>
          <a:lstStyle/>
          <a:p>
            <a:pPr lvl="0" algn="ctr"/>
            <a:r>
              <a:rPr lang="en-US" sz="4400" b="1" dirty="0">
                <a:solidFill>
                  <a:srgbClr val="FFFF00"/>
                </a:solidFill>
                <a:latin typeface="Arial" panose="020B0604020202020204" pitchFamily="34" charset="0"/>
                <a:cs typeface="Arial" panose="020B0604020202020204" pitchFamily="34" charset="0"/>
              </a:rPr>
              <a:t>2.1.1. </a:t>
            </a:r>
            <a:r>
              <a:rPr lang="en-US" sz="4400" b="1" dirty="0" err="1">
                <a:solidFill>
                  <a:srgbClr val="FFFF00"/>
                </a:solidFill>
                <a:latin typeface="Arial" panose="020B0604020202020204" pitchFamily="34" charset="0"/>
                <a:cs typeface="Arial" panose="020B0604020202020204" pitchFamily="34" charset="0"/>
              </a:rPr>
              <a:t>Quan</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niệm</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của</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Hồ</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Chí</a:t>
            </a:r>
            <a:r>
              <a:rPr lang="en-US" sz="4400" b="1" dirty="0">
                <a:solidFill>
                  <a:srgbClr val="FFFF00"/>
                </a:solidFill>
                <a:latin typeface="Arial" panose="020B0604020202020204" pitchFamily="34" charset="0"/>
                <a:cs typeface="Arial" panose="020B0604020202020204" pitchFamily="34" charset="0"/>
              </a:rPr>
              <a:t> Minh </a:t>
            </a:r>
            <a:r>
              <a:rPr lang="en-US" sz="4400" b="1" dirty="0" err="1">
                <a:solidFill>
                  <a:srgbClr val="FFFF00"/>
                </a:solidFill>
                <a:latin typeface="Arial" panose="020B0604020202020204" pitchFamily="34" charset="0"/>
                <a:cs typeface="Arial" panose="020B0604020202020204" pitchFamily="34" charset="0"/>
              </a:rPr>
              <a:t>về</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công</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tác</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cán</a:t>
            </a:r>
            <a:r>
              <a:rPr lang="en-US" sz="4400" b="1" dirty="0">
                <a:solidFill>
                  <a:srgbClr val="FFFF00"/>
                </a:solidFill>
                <a:latin typeface="Arial" panose="020B0604020202020204" pitchFamily="34" charset="0"/>
                <a:cs typeface="Arial" panose="020B0604020202020204" pitchFamily="34" charset="0"/>
              </a:rPr>
              <a:t> </a:t>
            </a:r>
            <a:r>
              <a:rPr lang="en-US" sz="4400" b="1" dirty="0" err="1">
                <a:solidFill>
                  <a:srgbClr val="FFFF00"/>
                </a:solidFill>
                <a:latin typeface="Arial" panose="020B0604020202020204" pitchFamily="34" charset="0"/>
                <a:cs typeface="Arial" panose="020B0604020202020204" pitchFamily="34" charset="0"/>
              </a:rPr>
              <a:t>bộ</a:t>
            </a:r>
            <a:r>
              <a:rPr lang="en-US" sz="4400" b="1" dirty="0">
                <a:solidFill>
                  <a:srgbClr val="FFFF00"/>
                </a:solidFill>
                <a:latin typeface="Arial" panose="020B0604020202020204" pitchFamily="34" charset="0"/>
                <a:cs typeface="Arial" panose="020B0604020202020204" pitchFamily="34" charset="0"/>
              </a:rPr>
              <a:t/>
            </a:r>
            <a:br>
              <a:rPr lang="en-US" sz="4400" b="1" dirty="0">
                <a:solidFill>
                  <a:srgbClr val="FFFF00"/>
                </a:solidFill>
                <a:latin typeface="Arial" panose="020B0604020202020204" pitchFamily="34" charset="0"/>
                <a:cs typeface="Arial" panose="020B0604020202020204" pitchFamily="34" charset="0"/>
              </a:rPr>
            </a:br>
            <a:endParaRPr lang="en-US" dirty="0">
              <a:solidFill>
                <a:srgbClr val="FFFF00"/>
              </a:solidFill>
            </a:endParaRPr>
          </a:p>
        </p:txBody>
      </p:sp>
    </p:spTree>
    <p:extLst>
      <p:ext uri="{BB962C8B-B14F-4D97-AF65-F5344CB8AC3E}">
        <p14:creationId xmlns:p14="http://schemas.microsoft.com/office/powerpoint/2010/main" val="40044211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4000" b="1" dirty="0">
                <a:solidFill>
                  <a:srgbClr val="FFFF00"/>
                </a:solidFill>
                <a:latin typeface="Arial" panose="020B0604020202020204" pitchFamily="34" charset="0"/>
                <a:cs typeface="Arial" panose="020B0604020202020204" pitchFamily="34" charset="0"/>
              </a:rPr>
              <a:t>2.1.2. </a:t>
            </a:r>
            <a:r>
              <a:rPr lang="en-US" sz="4000" b="1" dirty="0" err="1">
                <a:solidFill>
                  <a:srgbClr val="FFFF00"/>
                </a:solidFill>
                <a:latin typeface="Arial" panose="020B0604020202020204" pitchFamily="34" charset="0"/>
                <a:cs typeface="Arial" panose="020B0604020202020204" pitchFamily="34" charset="0"/>
              </a:rPr>
              <a:t>Quan</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niệm</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của</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Hồ</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Chí</a:t>
            </a:r>
            <a:r>
              <a:rPr lang="en-US" sz="4000" b="1" dirty="0">
                <a:solidFill>
                  <a:srgbClr val="FFFF00"/>
                </a:solidFill>
                <a:latin typeface="Arial" panose="020B0604020202020204" pitchFamily="34" charset="0"/>
                <a:cs typeface="Arial" panose="020B0604020202020204" pitchFamily="34" charset="0"/>
              </a:rPr>
              <a:t> Minh </a:t>
            </a:r>
            <a:r>
              <a:rPr lang="en-US" sz="4000" b="1" dirty="0" err="1">
                <a:solidFill>
                  <a:srgbClr val="FFFF00"/>
                </a:solidFill>
                <a:latin typeface="Arial" panose="020B0604020202020204" pitchFamily="34" charset="0"/>
                <a:cs typeface="Arial" panose="020B0604020202020204" pitchFamily="34" charset="0"/>
              </a:rPr>
              <a:t>về</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vị</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trí</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vai</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trò</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của</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công</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tác</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cán</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bộ</a:t>
            </a:r>
            <a:r>
              <a:rPr lang="en-US" sz="4000" b="1" dirty="0">
                <a:solidFill>
                  <a:srgbClr val="FFFF00"/>
                </a:solidFill>
                <a:latin typeface="Arial" panose="020B0604020202020204" pitchFamily="34" charset="0"/>
                <a:cs typeface="Arial" panose="020B0604020202020204" pitchFamily="34" charset="0"/>
              </a:rPr>
              <a:t/>
            </a:r>
            <a:br>
              <a:rPr lang="en-US" sz="4000" b="1" dirty="0">
                <a:solidFill>
                  <a:srgbClr val="FFFF00"/>
                </a:solidFill>
                <a:latin typeface="Arial" panose="020B0604020202020204" pitchFamily="34" charset="0"/>
                <a:cs typeface="Arial" panose="020B0604020202020204" pitchFamily="34" charset="0"/>
              </a:rPr>
            </a:br>
            <a:endParaRPr lang="en-US" sz="4000" dirty="0">
              <a:solidFill>
                <a:srgbClr val="FFFF00"/>
              </a:solidFill>
            </a:endParaRPr>
          </a:p>
        </p:txBody>
      </p:sp>
      <p:sp>
        <p:nvSpPr>
          <p:cNvPr id="3" name="Content Placeholder 2"/>
          <p:cNvSpPr>
            <a:spLocks noGrp="1"/>
          </p:cNvSpPr>
          <p:nvPr>
            <p:ph idx="1"/>
          </p:nvPr>
        </p:nvSpPr>
        <p:spPr>
          <a:xfrm>
            <a:off x="893762" y="2205318"/>
            <a:ext cx="10555288" cy="4195481"/>
          </a:xfrm>
        </p:spPr>
        <p:txBody>
          <a:bodyPr>
            <a:normAutofit/>
          </a:bodyPr>
          <a:lstStyle/>
          <a:p>
            <a:pPr algn="just"/>
            <a:r>
              <a:rPr lang="en-US" sz="3200" dirty="0" err="1" smtClean="0">
                <a:latin typeface="Arial" panose="020B0604020202020204" pitchFamily="34" charset="0"/>
                <a:cs typeface="Arial" panose="020B0604020202020204" pitchFamily="34" charset="0"/>
              </a:rPr>
              <a:t>Cán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bộ</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là</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chủ</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thể</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tức</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là</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đội</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ngũ</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bộ</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phải</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tự</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mình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tu</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dưỡng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rèn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luyện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hàng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ngày</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cả</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về</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phẩm</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chất</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đạo</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đức</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năng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lực</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trí</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tuệ</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và</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phong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cách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để</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đáp</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ứng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được</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yêu</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cầu</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của</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nhiệm</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vụ</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cách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mạng</a:t>
            </a:r>
            <a:endParaRPr lang="en-US" sz="3200" dirty="0" smtClean="0">
              <a:latin typeface="Arial" panose="020B0604020202020204" pitchFamily="34" charset="0"/>
              <a:cs typeface="Arial" panose="020B0604020202020204" pitchFamily="34" charset="0"/>
            </a:endParaRPr>
          </a:p>
          <a:p>
            <a:pPr algn="just"/>
            <a:r>
              <a:rPr lang="en-US" sz="3200" dirty="0" err="1" smtClean="0">
                <a:latin typeface="Arial" panose="020B0604020202020204" pitchFamily="34" charset="0"/>
                <a:cs typeface="Arial" panose="020B0604020202020204" pitchFamily="34" charset="0"/>
              </a:rPr>
              <a:t>Cán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bộ</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là</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khách</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thể</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của</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công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tác</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bộ</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tức</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là</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những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người</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chịu</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đựng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kết</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quả</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của</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những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người</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làm</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công</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tác</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cán</a:t>
            </a:r>
            <a:r>
              <a:rPr lang="en-US" sz="3200" dirty="0" smtClean="0">
                <a:latin typeface="Arial" panose="020B0604020202020204" pitchFamily="34" charset="0"/>
                <a:cs typeface="Arial" panose="020B0604020202020204" pitchFamily="34" charset="0"/>
              </a:rPr>
              <a:t> </a:t>
            </a:r>
            <a:r>
              <a:rPr lang="en-US" sz="3200" dirty="0" err="1" smtClean="0">
                <a:latin typeface="Arial" panose="020B0604020202020204" pitchFamily="34" charset="0"/>
                <a:cs typeface="Arial" panose="020B0604020202020204" pitchFamily="34" charset="0"/>
              </a:rPr>
              <a:t>bộ</a:t>
            </a:r>
            <a:r>
              <a:rPr lang="en-US" sz="3200" dirty="0" smtClean="0">
                <a:latin typeface="Arial" panose="020B0604020202020204" pitchFamily="34" charset="0"/>
                <a:cs typeface="Arial" panose="020B0604020202020204" pitchFamily="34" charset="0"/>
              </a:rPr>
              <a:t>.</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407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633" y="143472"/>
            <a:ext cx="9404723" cy="1400530"/>
          </a:xfrm>
        </p:spPr>
        <p:txBody>
          <a:bodyPr/>
          <a:lstStyle/>
          <a:p>
            <a:pPr lvl="0" algn="ctr"/>
            <a:r>
              <a:rPr lang="en-US" sz="4400" b="1" i="1" dirty="0">
                <a:solidFill>
                  <a:srgbClr val="FFFF00"/>
                </a:solidFill>
                <a:latin typeface="Arial" panose="020B0604020202020204" pitchFamily="34" charset="0"/>
                <a:cs typeface="Arial" panose="020B0604020202020204" pitchFamily="34" charset="0"/>
              </a:rPr>
              <a:t>2.2. </a:t>
            </a:r>
            <a:r>
              <a:rPr lang="en-US" sz="4400" b="1" i="1" dirty="0" err="1">
                <a:solidFill>
                  <a:srgbClr val="FFFF00"/>
                </a:solidFill>
                <a:latin typeface="Arial" panose="020B0604020202020204" pitchFamily="34" charset="0"/>
                <a:cs typeface="Arial" panose="020B0604020202020204" pitchFamily="34" charset="0"/>
              </a:rPr>
              <a:t>Nội</a:t>
            </a:r>
            <a:r>
              <a:rPr lang="en-US" sz="4400" b="1" i="1" dirty="0">
                <a:solidFill>
                  <a:srgbClr val="FFFF00"/>
                </a:solidFill>
                <a:latin typeface="Arial" panose="020B0604020202020204" pitchFamily="34" charset="0"/>
                <a:cs typeface="Arial" panose="020B0604020202020204" pitchFamily="34" charset="0"/>
              </a:rPr>
              <a:t> dung </a:t>
            </a:r>
            <a:r>
              <a:rPr lang="en-US" sz="4400" b="1" i="1" dirty="0" err="1">
                <a:solidFill>
                  <a:srgbClr val="FFFF00"/>
                </a:solidFill>
                <a:latin typeface="Arial" panose="020B0604020202020204" pitchFamily="34" charset="0"/>
                <a:cs typeface="Arial" panose="020B0604020202020204" pitchFamily="34" charset="0"/>
              </a:rPr>
              <a:t>của</a:t>
            </a:r>
            <a:r>
              <a:rPr lang="en-US" sz="4400" b="1" i="1" dirty="0">
                <a:solidFill>
                  <a:srgbClr val="FFFF00"/>
                </a:solidFill>
                <a:latin typeface="Arial" panose="020B0604020202020204" pitchFamily="34" charset="0"/>
                <a:cs typeface="Arial" panose="020B0604020202020204" pitchFamily="34" charset="0"/>
              </a:rPr>
              <a:t> </a:t>
            </a:r>
            <a:r>
              <a:rPr lang="en-US" sz="4400" b="1" i="1" dirty="0" err="1">
                <a:solidFill>
                  <a:srgbClr val="FFFF00"/>
                </a:solidFill>
                <a:latin typeface="Arial" panose="020B0604020202020204" pitchFamily="34" charset="0"/>
                <a:cs typeface="Arial" panose="020B0604020202020204" pitchFamily="34" charset="0"/>
              </a:rPr>
              <a:t>công</a:t>
            </a:r>
            <a:r>
              <a:rPr lang="en-US" sz="4400" b="1" i="1" dirty="0">
                <a:solidFill>
                  <a:srgbClr val="FFFF00"/>
                </a:solidFill>
                <a:latin typeface="Arial" panose="020B0604020202020204" pitchFamily="34" charset="0"/>
                <a:cs typeface="Arial" panose="020B0604020202020204" pitchFamily="34" charset="0"/>
              </a:rPr>
              <a:t> </a:t>
            </a:r>
            <a:r>
              <a:rPr lang="en-US" sz="4400" b="1" i="1" dirty="0" err="1">
                <a:solidFill>
                  <a:srgbClr val="FFFF00"/>
                </a:solidFill>
                <a:latin typeface="Arial" panose="020B0604020202020204" pitchFamily="34" charset="0"/>
                <a:cs typeface="Arial" panose="020B0604020202020204" pitchFamily="34" charset="0"/>
              </a:rPr>
              <a:t>tác</a:t>
            </a:r>
            <a:r>
              <a:rPr lang="en-US" sz="4400" b="1" i="1" dirty="0">
                <a:solidFill>
                  <a:srgbClr val="FFFF00"/>
                </a:solidFill>
                <a:latin typeface="Arial" panose="020B0604020202020204" pitchFamily="34" charset="0"/>
                <a:cs typeface="Arial" panose="020B0604020202020204" pitchFamily="34" charset="0"/>
              </a:rPr>
              <a:t> </a:t>
            </a:r>
            <a:r>
              <a:rPr lang="en-US" sz="4400" b="1" i="1" dirty="0" err="1">
                <a:solidFill>
                  <a:srgbClr val="FFFF00"/>
                </a:solidFill>
                <a:latin typeface="Arial" panose="020B0604020202020204" pitchFamily="34" charset="0"/>
                <a:cs typeface="Arial" panose="020B0604020202020204" pitchFamily="34" charset="0"/>
              </a:rPr>
              <a:t>cán</a:t>
            </a:r>
            <a:r>
              <a:rPr lang="en-US" sz="4400" b="1" i="1" dirty="0">
                <a:solidFill>
                  <a:srgbClr val="FFFF00"/>
                </a:solidFill>
                <a:latin typeface="Arial" panose="020B0604020202020204" pitchFamily="34" charset="0"/>
                <a:cs typeface="Arial" panose="020B0604020202020204" pitchFamily="34" charset="0"/>
              </a:rPr>
              <a:t> </a:t>
            </a:r>
            <a:r>
              <a:rPr lang="en-US" sz="4400" b="1" i="1" dirty="0" err="1">
                <a:solidFill>
                  <a:srgbClr val="FFFF00"/>
                </a:solidFill>
                <a:latin typeface="Arial" panose="020B0604020202020204" pitchFamily="34" charset="0"/>
                <a:cs typeface="Arial" panose="020B0604020202020204" pitchFamily="34" charset="0"/>
              </a:rPr>
              <a:t>bộ</a:t>
            </a:r>
            <a:r>
              <a:rPr lang="en-US" sz="4400" b="1" i="1" dirty="0">
                <a:solidFill>
                  <a:srgbClr val="FFFF00"/>
                </a:solidFill>
                <a:latin typeface="Arial" panose="020B0604020202020204" pitchFamily="34" charset="0"/>
                <a:cs typeface="Arial" panose="020B0604020202020204" pitchFamily="34" charset="0"/>
              </a:rPr>
              <a:t> </a:t>
            </a:r>
            <a:r>
              <a:rPr lang="en-US" sz="4400" b="1" i="1" dirty="0" err="1">
                <a:solidFill>
                  <a:srgbClr val="FFFF00"/>
                </a:solidFill>
                <a:latin typeface="Arial" panose="020B0604020202020204" pitchFamily="34" charset="0"/>
                <a:cs typeface="Arial" panose="020B0604020202020204" pitchFamily="34" charset="0"/>
              </a:rPr>
              <a:t>theo</a:t>
            </a:r>
            <a:r>
              <a:rPr lang="en-US" sz="4400" b="1" i="1" dirty="0">
                <a:solidFill>
                  <a:srgbClr val="FFFF00"/>
                </a:solidFill>
                <a:latin typeface="Arial" panose="020B0604020202020204" pitchFamily="34" charset="0"/>
                <a:cs typeface="Arial" panose="020B0604020202020204" pitchFamily="34" charset="0"/>
              </a:rPr>
              <a:t> </a:t>
            </a:r>
            <a:r>
              <a:rPr lang="en-US" sz="4400" b="1" i="1" dirty="0" err="1">
                <a:solidFill>
                  <a:srgbClr val="FFFF00"/>
                </a:solidFill>
                <a:latin typeface="Arial" panose="020B0604020202020204" pitchFamily="34" charset="0"/>
                <a:cs typeface="Arial" panose="020B0604020202020204" pitchFamily="34" charset="0"/>
              </a:rPr>
              <a:t>tư</a:t>
            </a:r>
            <a:r>
              <a:rPr lang="en-US" sz="4400" b="1" i="1" dirty="0">
                <a:solidFill>
                  <a:srgbClr val="FFFF00"/>
                </a:solidFill>
                <a:latin typeface="Arial" panose="020B0604020202020204" pitchFamily="34" charset="0"/>
                <a:cs typeface="Arial" panose="020B0604020202020204" pitchFamily="34" charset="0"/>
              </a:rPr>
              <a:t> </a:t>
            </a:r>
            <a:r>
              <a:rPr lang="en-US" sz="4400" b="1" i="1" dirty="0" err="1">
                <a:solidFill>
                  <a:srgbClr val="FFFF00"/>
                </a:solidFill>
                <a:latin typeface="Arial" panose="020B0604020202020204" pitchFamily="34" charset="0"/>
                <a:cs typeface="Arial" panose="020B0604020202020204" pitchFamily="34" charset="0"/>
              </a:rPr>
              <a:t>tưởng</a:t>
            </a:r>
            <a:r>
              <a:rPr lang="en-US" sz="4400" b="1" i="1" dirty="0">
                <a:solidFill>
                  <a:srgbClr val="FFFF00"/>
                </a:solidFill>
                <a:latin typeface="Arial" panose="020B0604020202020204" pitchFamily="34" charset="0"/>
                <a:cs typeface="Arial" panose="020B0604020202020204" pitchFamily="34" charset="0"/>
              </a:rPr>
              <a:t> </a:t>
            </a:r>
            <a:r>
              <a:rPr lang="en-US" sz="4400" b="1" i="1" dirty="0" err="1">
                <a:solidFill>
                  <a:srgbClr val="FFFF00"/>
                </a:solidFill>
                <a:latin typeface="Arial" panose="020B0604020202020204" pitchFamily="34" charset="0"/>
                <a:cs typeface="Arial" panose="020B0604020202020204" pitchFamily="34" charset="0"/>
              </a:rPr>
              <a:t>Hồ</a:t>
            </a:r>
            <a:r>
              <a:rPr lang="en-US" sz="4400" b="1" i="1" dirty="0">
                <a:solidFill>
                  <a:srgbClr val="FFFF00"/>
                </a:solidFill>
                <a:latin typeface="Arial" panose="020B0604020202020204" pitchFamily="34" charset="0"/>
                <a:cs typeface="Arial" panose="020B0604020202020204" pitchFamily="34" charset="0"/>
              </a:rPr>
              <a:t> </a:t>
            </a:r>
            <a:r>
              <a:rPr lang="en-US" sz="4400" b="1" i="1" dirty="0" err="1">
                <a:solidFill>
                  <a:srgbClr val="FFFF00"/>
                </a:solidFill>
                <a:latin typeface="Arial" panose="020B0604020202020204" pitchFamily="34" charset="0"/>
                <a:cs typeface="Arial" panose="020B0604020202020204" pitchFamily="34" charset="0"/>
              </a:rPr>
              <a:t>Chí</a:t>
            </a:r>
            <a:r>
              <a:rPr lang="en-US" sz="4400" b="1" i="1" dirty="0">
                <a:solidFill>
                  <a:srgbClr val="FFFF00"/>
                </a:solidFill>
                <a:latin typeface="Arial" panose="020B0604020202020204" pitchFamily="34" charset="0"/>
                <a:cs typeface="Arial" panose="020B0604020202020204" pitchFamily="34" charset="0"/>
              </a:rPr>
              <a:t> Minh</a:t>
            </a:r>
            <a:r>
              <a:rPr lang="en-US" sz="4400" dirty="0">
                <a:solidFill>
                  <a:srgbClr val="FFFF00"/>
                </a:solidFill>
                <a:latin typeface="Arial" panose="020B0604020202020204" pitchFamily="34" charset="0"/>
                <a:cs typeface="Arial" panose="020B0604020202020204" pitchFamily="34" charset="0"/>
              </a:rPr>
              <a:t/>
            </a:r>
            <a:br>
              <a:rPr lang="en-US" sz="4400" dirty="0">
                <a:solidFill>
                  <a:srgbClr val="FFFF00"/>
                </a:solidFill>
                <a:latin typeface="Arial" panose="020B0604020202020204" pitchFamily="34" charset="0"/>
                <a:cs typeface="Arial" panose="020B0604020202020204" pitchFamily="34" charset="0"/>
              </a:rPr>
            </a:br>
            <a:endParaRPr lang="en-US" dirty="0">
              <a:solidFill>
                <a:srgbClr val="FFFF00"/>
              </a:solidFill>
            </a:endParaRPr>
          </a:p>
        </p:txBody>
      </p:sp>
      <p:sp>
        <p:nvSpPr>
          <p:cNvPr id="6" name="Rectangle 5"/>
          <p:cNvSpPr/>
          <p:nvPr/>
        </p:nvSpPr>
        <p:spPr>
          <a:xfrm>
            <a:off x="874894" y="2664734"/>
            <a:ext cx="10612256" cy="831600"/>
          </a:xfrm>
          <a:prstGeom prst="rect">
            <a:avLst/>
          </a:prstGeom>
        </p:spPr>
        <p:style>
          <a:lnRef idx="2">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Freeform 6"/>
          <p:cNvSpPr/>
          <p:nvPr/>
        </p:nvSpPr>
        <p:spPr>
          <a:xfrm>
            <a:off x="1405506" y="2177654"/>
            <a:ext cx="7428579" cy="974160"/>
          </a:xfrm>
          <a:custGeom>
            <a:avLst/>
            <a:gdLst>
              <a:gd name="connsiteX0" fmla="*/ 0 w 7428579"/>
              <a:gd name="connsiteY0" fmla="*/ 162363 h 974160"/>
              <a:gd name="connsiteX1" fmla="*/ 162363 w 7428579"/>
              <a:gd name="connsiteY1" fmla="*/ 0 h 974160"/>
              <a:gd name="connsiteX2" fmla="*/ 7266216 w 7428579"/>
              <a:gd name="connsiteY2" fmla="*/ 0 h 974160"/>
              <a:gd name="connsiteX3" fmla="*/ 7428579 w 7428579"/>
              <a:gd name="connsiteY3" fmla="*/ 162363 h 974160"/>
              <a:gd name="connsiteX4" fmla="*/ 7428579 w 7428579"/>
              <a:gd name="connsiteY4" fmla="*/ 811797 h 974160"/>
              <a:gd name="connsiteX5" fmla="*/ 7266216 w 7428579"/>
              <a:gd name="connsiteY5" fmla="*/ 974160 h 974160"/>
              <a:gd name="connsiteX6" fmla="*/ 162363 w 7428579"/>
              <a:gd name="connsiteY6" fmla="*/ 974160 h 974160"/>
              <a:gd name="connsiteX7" fmla="*/ 0 w 7428579"/>
              <a:gd name="connsiteY7" fmla="*/ 811797 h 974160"/>
              <a:gd name="connsiteX8" fmla="*/ 0 w 7428579"/>
              <a:gd name="connsiteY8" fmla="*/ 162363 h 97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8579" h="974160">
                <a:moveTo>
                  <a:pt x="0" y="162363"/>
                </a:moveTo>
                <a:cubicBezTo>
                  <a:pt x="0" y="72692"/>
                  <a:pt x="72692" y="0"/>
                  <a:pt x="162363" y="0"/>
                </a:cubicBezTo>
                <a:lnTo>
                  <a:pt x="7266216" y="0"/>
                </a:lnTo>
                <a:cubicBezTo>
                  <a:pt x="7355887" y="0"/>
                  <a:pt x="7428579" y="72692"/>
                  <a:pt x="7428579" y="162363"/>
                </a:cubicBezTo>
                <a:lnTo>
                  <a:pt x="7428579" y="811797"/>
                </a:lnTo>
                <a:cubicBezTo>
                  <a:pt x="7428579" y="901468"/>
                  <a:pt x="7355887" y="974160"/>
                  <a:pt x="7266216" y="974160"/>
                </a:cubicBezTo>
                <a:lnTo>
                  <a:pt x="162363" y="974160"/>
                </a:lnTo>
                <a:cubicBezTo>
                  <a:pt x="72692" y="974160"/>
                  <a:pt x="0" y="901468"/>
                  <a:pt x="0" y="811797"/>
                </a:cubicBezTo>
                <a:lnTo>
                  <a:pt x="0" y="162363"/>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328338" tIns="47555" rIns="328338" bIns="47555" numCol="1" spcCol="1270" anchor="ctr" anchorCtr="0">
            <a:noAutofit/>
          </a:bodyPr>
          <a:lstStyle/>
          <a:p>
            <a:pPr lvl="0" algn="l" defTabSz="1244600">
              <a:lnSpc>
                <a:spcPct val="90000"/>
              </a:lnSpc>
              <a:spcBef>
                <a:spcPct val="0"/>
              </a:spcBef>
              <a:spcAft>
                <a:spcPct val="35000"/>
              </a:spcAft>
            </a:pPr>
            <a:r>
              <a:rPr lang="en-US" sz="2800" b="1" kern="1200" smtClean="0">
                <a:solidFill>
                  <a:schemeClr val="bg1"/>
                </a:solidFill>
                <a:latin typeface="Arial" panose="020B0604020202020204" pitchFamily="34" charset="0"/>
                <a:cs typeface="Arial" panose="020B0604020202020204" pitchFamily="34" charset="0"/>
              </a:rPr>
              <a:t>2.2.1. Hiểu và đánh giá đúng cán bộ</a:t>
            </a:r>
            <a:endParaRPr lang="en-US" sz="2800" b="1" kern="1200">
              <a:solidFill>
                <a:schemeClr val="bg1"/>
              </a:solidFill>
              <a:latin typeface="Arial" panose="020B0604020202020204" pitchFamily="34" charset="0"/>
              <a:cs typeface="Arial" panose="020B0604020202020204" pitchFamily="34" charset="0"/>
            </a:endParaRPr>
          </a:p>
        </p:txBody>
      </p:sp>
      <p:sp>
        <p:nvSpPr>
          <p:cNvPr id="8" name="Rectangle 7"/>
          <p:cNvSpPr/>
          <p:nvPr/>
        </p:nvSpPr>
        <p:spPr>
          <a:xfrm>
            <a:off x="874894" y="4161615"/>
            <a:ext cx="10612256" cy="831600"/>
          </a:xfrm>
          <a:prstGeom prst="rect">
            <a:avLst/>
          </a:prstGeom>
        </p:spPr>
        <p:style>
          <a:lnRef idx="2">
            <a:schemeClr val="accent3">
              <a:hueOff val="3283952"/>
              <a:satOff val="-25316"/>
              <a:lumOff val="686"/>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Freeform 8"/>
          <p:cNvSpPr/>
          <p:nvPr/>
        </p:nvSpPr>
        <p:spPr>
          <a:xfrm>
            <a:off x="1405506" y="3674534"/>
            <a:ext cx="7428579" cy="974160"/>
          </a:xfrm>
          <a:custGeom>
            <a:avLst/>
            <a:gdLst>
              <a:gd name="connsiteX0" fmla="*/ 0 w 7428579"/>
              <a:gd name="connsiteY0" fmla="*/ 162363 h 974160"/>
              <a:gd name="connsiteX1" fmla="*/ 162363 w 7428579"/>
              <a:gd name="connsiteY1" fmla="*/ 0 h 974160"/>
              <a:gd name="connsiteX2" fmla="*/ 7266216 w 7428579"/>
              <a:gd name="connsiteY2" fmla="*/ 0 h 974160"/>
              <a:gd name="connsiteX3" fmla="*/ 7428579 w 7428579"/>
              <a:gd name="connsiteY3" fmla="*/ 162363 h 974160"/>
              <a:gd name="connsiteX4" fmla="*/ 7428579 w 7428579"/>
              <a:gd name="connsiteY4" fmla="*/ 811797 h 974160"/>
              <a:gd name="connsiteX5" fmla="*/ 7266216 w 7428579"/>
              <a:gd name="connsiteY5" fmla="*/ 974160 h 974160"/>
              <a:gd name="connsiteX6" fmla="*/ 162363 w 7428579"/>
              <a:gd name="connsiteY6" fmla="*/ 974160 h 974160"/>
              <a:gd name="connsiteX7" fmla="*/ 0 w 7428579"/>
              <a:gd name="connsiteY7" fmla="*/ 811797 h 974160"/>
              <a:gd name="connsiteX8" fmla="*/ 0 w 7428579"/>
              <a:gd name="connsiteY8" fmla="*/ 162363 h 97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8579" h="974160">
                <a:moveTo>
                  <a:pt x="0" y="162363"/>
                </a:moveTo>
                <a:cubicBezTo>
                  <a:pt x="0" y="72692"/>
                  <a:pt x="72692" y="0"/>
                  <a:pt x="162363" y="0"/>
                </a:cubicBezTo>
                <a:lnTo>
                  <a:pt x="7266216" y="0"/>
                </a:lnTo>
                <a:cubicBezTo>
                  <a:pt x="7355887" y="0"/>
                  <a:pt x="7428579" y="72692"/>
                  <a:pt x="7428579" y="162363"/>
                </a:cubicBezTo>
                <a:lnTo>
                  <a:pt x="7428579" y="811797"/>
                </a:lnTo>
                <a:cubicBezTo>
                  <a:pt x="7428579" y="901468"/>
                  <a:pt x="7355887" y="974160"/>
                  <a:pt x="7266216" y="974160"/>
                </a:cubicBezTo>
                <a:lnTo>
                  <a:pt x="162363" y="974160"/>
                </a:lnTo>
                <a:cubicBezTo>
                  <a:pt x="72692" y="974160"/>
                  <a:pt x="0" y="901468"/>
                  <a:pt x="0" y="811797"/>
                </a:cubicBezTo>
                <a:lnTo>
                  <a:pt x="0" y="162363"/>
                </a:lnTo>
                <a:close/>
              </a:path>
            </a:pathLst>
          </a:custGeom>
        </p:spPr>
        <p:style>
          <a:lnRef idx="2">
            <a:schemeClr val="lt1">
              <a:hueOff val="0"/>
              <a:satOff val="0"/>
              <a:lumOff val="0"/>
              <a:alphaOff val="0"/>
            </a:schemeClr>
          </a:lnRef>
          <a:fillRef idx="1">
            <a:schemeClr val="accent3">
              <a:hueOff val="3283952"/>
              <a:satOff val="-25316"/>
              <a:lumOff val="686"/>
              <a:alphaOff val="0"/>
            </a:schemeClr>
          </a:fillRef>
          <a:effectRef idx="0">
            <a:schemeClr val="accent3">
              <a:hueOff val="3283952"/>
              <a:satOff val="-25316"/>
              <a:lumOff val="686"/>
              <a:alphaOff val="0"/>
            </a:schemeClr>
          </a:effectRef>
          <a:fontRef idx="minor">
            <a:schemeClr val="lt1"/>
          </a:fontRef>
        </p:style>
        <p:txBody>
          <a:bodyPr spcFirstLastPara="0" vert="horz" wrap="square" lIns="328338" tIns="47555" rIns="328338" bIns="47555" numCol="1" spcCol="1270" anchor="ctr" anchorCtr="0">
            <a:noAutofit/>
          </a:bodyPr>
          <a:lstStyle/>
          <a:p>
            <a:pPr lvl="0" algn="l" defTabSz="1244600">
              <a:lnSpc>
                <a:spcPct val="90000"/>
              </a:lnSpc>
              <a:spcBef>
                <a:spcPct val="0"/>
              </a:spcBef>
              <a:spcAft>
                <a:spcPct val="35000"/>
              </a:spcAft>
            </a:pPr>
            <a:r>
              <a:rPr lang="en-US" sz="2800" b="1" kern="1200" smtClean="0">
                <a:solidFill>
                  <a:schemeClr val="bg1"/>
                </a:solidFill>
                <a:latin typeface="Arial" panose="020B0604020202020204" pitchFamily="34" charset="0"/>
                <a:cs typeface="Arial" panose="020B0604020202020204" pitchFamily="34" charset="0"/>
              </a:rPr>
              <a:t>2.2.2. Khéo dùng cán bộ</a:t>
            </a:r>
            <a:endParaRPr lang="en-US" sz="2800" b="1" kern="1200">
              <a:solidFill>
                <a:schemeClr val="bg1"/>
              </a:solidFill>
              <a:latin typeface="Arial" panose="020B0604020202020204" pitchFamily="34" charset="0"/>
              <a:cs typeface="Arial" panose="020B0604020202020204" pitchFamily="34" charset="0"/>
            </a:endParaRPr>
          </a:p>
        </p:txBody>
      </p:sp>
      <p:sp>
        <p:nvSpPr>
          <p:cNvPr id="10" name="Rectangle 9"/>
          <p:cNvSpPr/>
          <p:nvPr/>
        </p:nvSpPr>
        <p:spPr>
          <a:xfrm>
            <a:off x="874894" y="5658495"/>
            <a:ext cx="10612256" cy="831600"/>
          </a:xfrm>
          <a:prstGeom prst="rect">
            <a:avLst/>
          </a:prstGeom>
        </p:spPr>
        <p:style>
          <a:lnRef idx="2">
            <a:schemeClr val="accent3">
              <a:hueOff val="6567904"/>
              <a:satOff val="-50632"/>
              <a:lumOff val="137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Freeform 10"/>
          <p:cNvSpPr/>
          <p:nvPr/>
        </p:nvSpPr>
        <p:spPr>
          <a:xfrm>
            <a:off x="1405506" y="5171414"/>
            <a:ext cx="7428579" cy="974160"/>
          </a:xfrm>
          <a:custGeom>
            <a:avLst/>
            <a:gdLst>
              <a:gd name="connsiteX0" fmla="*/ 0 w 7428579"/>
              <a:gd name="connsiteY0" fmla="*/ 162363 h 974160"/>
              <a:gd name="connsiteX1" fmla="*/ 162363 w 7428579"/>
              <a:gd name="connsiteY1" fmla="*/ 0 h 974160"/>
              <a:gd name="connsiteX2" fmla="*/ 7266216 w 7428579"/>
              <a:gd name="connsiteY2" fmla="*/ 0 h 974160"/>
              <a:gd name="connsiteX3" fmla="*/ 7428579 w 7428579"/>
              <a:gd name="connsiteY3" fmla="*/ 162363 h 974160"/>
              <a:gd name="connsiteX4" fmla="*/ 7428579 w 7428579"/>
              <a:gd name="connsiteY4" fmla="*/ 811797 h 974160"/>
              <a:gd name="connsiteX5" fmla="*/ 7266216 w 7428579"/>
              <a:gd name="connsiteY5" fmla="*/ 974160 h 974160"/>
              <a:gd name="connsiteX6" fmla="*/ 162363 w 7428579"/>
              <a:gd name="connsiteY6" fmla="*/ 974160 h 974160"/>
              <a:gd name="connsiteX7" fmla="*/ 0 w 7428579"/>
              <a:gd name="connsiteY7" fmla="*/ 811797 h 974160"/>
              <a:gd name="connsiteX8" fmla="*/ 0 w 7428579"/>
              <a:gd name="connsiteY8" fmla="*/ 162363 h 97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8579" h="974160">
                <a:moveTo>
                  <a:pt x="0" y="162363"/>
                </a:moveTo>
                <a:cubicBezTo>
                  <a:pt x="0" y="72692"/>
                  <a:pt x="72692" y="0"/>
                  <a:pt x="162363" y="0"/>
                </a:cubicBezTo>
                <a:lnTo>
                  <a:pt x="7266216" y="0"/>
                </a:lnTo>
                <a:cubicBezTo>
                  <a:pt x="7355887" y="0"/>
                  <a:pt x="7428579" y="72692"/>
                  <a:pt x="7428579" y="162363"/>
                </a:cubicBezTo>
                <a:lnTo>
                  <a:pt x="7428579" y="811797"/>
                </a:lnTo>
                <a:cubicBezTo>
                  <a:pt x="7428579" y="901468"/>
                  <a:pt x="7355887" y="974160"/>
                  <a:pt x="7266216" y="974160"/>
                </a:cubicBezTo>
                <a:lnTo>
                  <a:pt x="162363" y="974160"/>
                </a:lnTo>
                <a:cubicBezTo>
                  <a:pt x="72692" y="974160"/>
                  <a:pt x="0" y="901468"/>
                  <a:pt x="0" y="811797"/>
                </a:cubicBezTo>
                <a:lnTo>
                  <a:pt x="0" y="162363"/>
                </a:lnTo>
                <a:close/>
              </a:path>
            </a:pathLst>
          </a:custGeom>
        </p:spPr>
        <p:style>
          <a:lnRef idx="2">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328338" tIns="47555" rIns="328338" bIns="47555" numCol="1" spcCol="1270" anchor="ctr" anchorCtr="0">
            <a:noAutofit/>
          </a:bodyPr>
          <a:lstStyle/>
          <a:p>
            <a:pPr lvl="0" algn="l" defTabSz="1244600">
              <a:lnSpc>
                <a:spcPct val="90000"/>
              </a:lnSpc>
              <a:spcBef>
                <a:spcPct val="0"/>
              </a:spcBef>
              <a:spcAft>
                <a:spcPct val="35000"/>
              </a:spcAft>
            </a:pPr>
            <a:r>
              <a:rPr lang="en-US" sz="2800" b="1" kern="1200" smtClean="0">
                <a:solidFill>
                  <a:schemeClr val="bg1"/>
                </a:solidFill>
                <a:latin typeface="Arial" panose="020B0604020202020204" pitchFamily="34" charset="0"/>
                <a:cs typeface="Arial" panose="020B0604020202020204" pitchFamily="34" charset="0"/>
              </a:rPr>
              <a:t>2.2.3. Huấn luyện cán bộ</a:t>
            </a:r>
            <a:endParaRPr lang="en-US" sz="2800" b="1" kern="120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2990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inVertical)">
                                      <p:cBhvr>
                                        <p:cTn id="23" dur="500"/>
                                        <p:tgtEl>
                                          <p:spTgt spid="10"/>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arn(inVertical)">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6111" y="2058808"/>
            <a:ext cx="11012489" cy="4195481"/>
          </a:xfrm>
        </p:spPr>
        <p:txBody>
          <a:bodyPr>
            <a:noAutofit/>
          </a:bodyPr>
          <a:lstStyle/>
          <a:p>
            <a:pPr algn="just"/>
            <a:r>
              <a:rPr lang="en-US" sz="3200" b="1" dirty="0" smtClean="0">
                <a:latin typeface="Arial" panose="020B0604020202020204" pitchFamily="34" charset="0"/>
                <a:cs typeface="Arial" panose="020B0604020202020204" pitchFamily="34" charset="0"/>
              </a:rPr>
              <a:t>“</a:t>
            </a:r>
            <a:r>
              <a:rPr lang="vi-VN" sz="3200" b="1" dirty="0" smtClean="0">
                <a:latin typeface="Arial" panose="020B0604020202020204" pitchFamily="34" charset="0"/>
                <a:cs typeface="Arial" panose="020B0604020202020204" pitchFamily="34" charset="0"/>
              </a:rPr>
              <a:t>Đã </a:t>
            </a:r>
            <a:r>
              <a:rPr lang="vi-VN" sz="3200" b="1" dirty="0">
                <a:latin typeface="Arial" panose="020B0604020202020204" pitchFamily="34" charset="0"/>
                <a:cs typeface="Arial" panose="020B0604020202020204" pitchFamily="34" charset="0"/>
              </a:rPr>
              <a:t>không tự biết mình thì khó mà biết người, vì vậy muốn biết đúng sự phải trái ở người ta, thì trước hết phải biết đúng sự phải trái của mình. Nếu không biết sự phải trái ở mình, thì chắc không thể nhận rõ người cán bộ tốt hay xấu</a:t>
            </a:r>
            <a:r>
              <a:rPr lang="vi-VN" sz="3200" b="1" dirty="0" smtClean="0">
                <a:latin typeface="Arial" panose="020B0604020202020204" pitchFamily="34" charset="0"/>
                <a:cs typeface="Arial" panose="020B0604020202020204" pitchFamily="34" charset="0"/>
              </a:rPr>
              <a:t>''.</a:t>
            </a:r>
            <a:endParaRPr lang="en-US" sz="3200" b="1" dirty="0" smtClean="0">
              <a:latin typeface="Arial" panose="020B0604020202020204" pitchFamily="34" charset="0"/>
              <a:cs typeface="Arial" panose="020B0604020202020204" pitchFamily="34" charset="0"/>
            </a:endParaRPr>
          </a:p>
          <a:p>
            <a:pPr algn="just"/>
            <a:r>
              <a:rPr lang="vi-VN" sz="3200" b="1" dirty="0">
                <a:latin typeface="Arial" panose="020B0604020202020204" pitchFamily="34" charset="0"/>
                <a:cs typeface="Arial" panose="020B0604020202020204" pitchFamily="34" charset="0"/>
              </a:rPr>
              <a:t>“Trong thế giới, cái gì cũng biến hoá. Tư tưởng con người cũng biến hoá. Vì vậy, cách xem xét cán bộ, quyết không nên cố chấp vì nó cũng biến hoá”</a:t>
            </a:r>
            <a:endParaRPr lang="en-US" sz="3200" b="1" dirty="0">
              <a:latin typeface="Arial" panose="020B0604020202020204" pitchFamily="34" charset="0"/>
              <a:cs typeface="Arial" panose="020B0604020202020204" pitchFamily="34" charset="0"/>
            </a:endParaRPr>
          </a:p>
        </p:txBody>
      </p:sp>
      <p:sp>
        <p:nvSpPr>
          <p:cNvPr id="4" name="Rectangle 3"/>
          <p:cNvSpPr/>
          <p:nvPr/>
        </p:nvSpPr>
        <p:spPr>
          <a:xfrm>
            <a:off x="646111" y="740128"/>
            <a:ext cx="10612256" cy="831600"/>
          </a:xfrm>
          <a:prstGeom prst="rect">
            <a:avLst/>
          </a:prstGeom>
        </p:spPr>
        <p:style>
          <a:lnRef idx="2">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 name="Freeform 4"/>
          <p:cNvSpPr/>
          <p:nvPr/>
        </p:nvSpPr>
        <p:spPr>
          <a:xfrm>
            <a:off x="1176723" y="253048"/>
            <a:ext cx="8672127" cy="974160"/>
          </a:xfrm>
          <a:custGeom>
            <a:avLst/>
            <a:gdLst>
              <a:gd name="connsiteX0" fmla="*/ 0 w 7428579"/>
              <a:gd name="connsiteY0" fmla="*/ 162363 h 974160"/>
              <a:gd name="connsiteX1" fmla="*/ 162363 w 7428579"/>
              <a:gd name="connsiteY1" fmla="*/ 0 h 974160"/>
              <a:gd name="connsiteX2" fmla="*/ 7266216 w 7428579"/>
              <a:gd name="connsiteY2" fmla="*/ 0 h 974160"/>
              <a:gd name="connsiteX3" fmla="*/ 7428579 w 7428579"/>
              <a:gd name="connsiteY3" fmla="*/ 162363 h 974160"/>
              <a:gd name="connsiteX4" fmla="*/ 7428579 w 7428579"/>
              <a:gd name="connsiteY4" fmla="*/ 811797 h 974160"/>
              <a:gd name="connsiteX5" fmla="*/ 7266216 w 7428579"/>
              <a:gd name="connsiteY5" fmla="*/ 974160 h 974160"/>
              <a:gd name="connsiteX6" fmla="*/ 162363 w 7428579"/>
              <a:gd name="connsiteY6" fmla="*/ 974160 h 974160"/>
              <a:gd name="connsiteX7" fmla="*/ 0 w 7428579"/>
              <a:gd name="connsiteY7" fmla="*/ 811797 h 974160"/>
              <a:gd name="connsiteX8" fmla="*/ 0 w 7428579"/>
              <a:gd name="connsiteY8" fmla="*/ 162363 h 97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8579" h="974160">
                <a:moveTo>
                  <a:pt x="0" y="162363"/>
                </a:moveTo>
                <a:cubicBezTo>
                  <a:pt x="0" y="72692"/>
                  <a:pt x="72692" y="0"/>
                  <a:pt x="162363" y="0"/>
                </a:cubicBezTo>
                <a:lnTo>
                  <a:pt x="7266216" y="0"/>
                </a:lnTo>
                <a:cubicBezTo>
                  <a:pt x="7355887" y="0"/>
                  <a:pt x="7428579" y="72692"/>
                  <a:pt x="7428579" y="162363"/>
                </a:cubicBezTo>
                <a:lnTo>
                  <a:pt x="7428579" y="811797"/>
                </a:lnTo>
                <a:cubicBezTo>
                  <a:pt x="7428579" y="901468"/>
                  <a:pt x="7355887" y="974160"/>
                  <a:pt x="7266216" y="974160"/>
                </a:cubicBezTo>
                <a:lnTo>
                  <a:pt x="162363" y="974160"/>
                </a:lnTo>
                <a:cubicBezTo>
                  <a:pt x="72692" y="974160"/>
                  <a:pt x="0" y="901468"/>
                  <a:pt x="0" y="811797"/>
                </a:cubicBezTo>
                <a:lnTo>
                  <a:pt x="0" y="162363"/>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328338" tIns="47555" rIns="328338" bIns="47555" numCol="1" spcCol="1270" anchor="ctr" anchorCtr="0">
            <a:noAutofit/>
          </a:bodyPr>
          <a:lstStyle/>
          <a:p>
            <a:pPr lvl="0" algn="ctr" defTabSz="1244600">
              <a:lnSpc>
                <a:spcPct val="90000"/>
              </a:lnSpc>
              <a:spcBef>
                <a:spcPct val="0"/>
              </a:spcBef>
              <a:spcAft>
                <a:spcPct val="35000"/>
              </a:spcAft>
            </a:pPr>
            <a:r>
              <a:rPr lang="en-US" sz="2800" b="1" kern="1200" smtClean="0">
                <a:solidFill>
                  <a:schemeClr val="bg1"/>
                </a:solidFill>
                <a:latin typeface="Arial" panose="020B0604020202020204" pitchFamily="34" charset="0"/>
                <a:cs typeface="Arial" panose="020B0604020202020204" pitchFamily="34" charset="0"/>
              </a:rPr>
              <a:t>2.2.1. Hiểu và đánh giá đúng cán bộ</a:t>
            </a:r>
            <a:endParaRPr lang="en-US" sz="2800" b="1" kern="120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3656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103312" y="2052918"/>
            <a:ext cx="10155055" cy="4195481"/>
          </a:xfrm>
        </p:spPr>
        <p:txBody>
          <a:bodyPr>
            <a:normAutofit/>
          </a:bodyPr>
          <a:lstStyle/>
          <a:p>
            <a:pPr marL="0" indent="0" algn="just">
              <a:buNone/>
            </a:pPr>
            <a:r>
              <a:rPr lang="en-US" sz="4000" dirty="0" smtClean="0">
                <a:latin typeface="Arial" panose="020B0604020202020204" pitchFamily="34" charset="0"/>
                <a:cs typeface="Arial" panose="020B0604020202020204" pitchFamily="34" charset="0"/>
              </a:rPr>
              <a:t>“</a:t>
            </a:r>
            <a:r>
              <a:rPr lang="vi-VN" sz="4000" dirty="0" smtClean="0">
                <a:latin typeface="Arial" panose="020B0604020202020204" pitchFamily="34" charset="0"/>
                <a:cs typeface="Arial" panose="020B0604020202020204" pitchFamily="34" charset="0"/>
              </a:rPr>
              <a:t>Mình </a:t>
            </a:r>
            <a:r>
              <a:rPr lang="vi-VN" sz="4000" dirty="0">
                <a:latin typeface="Arial" panose="020B0604020202020204" pitchFamily="34" charset="0"/>
                <a:cs typeface="Arial" panose="020B0604020202020204" pitchFamily="34" charset="0"/>
              </a:rPr>
              <a:t>có quyền dùng người thì phải dùng những người có tài năng, làm được việc. Chớ vì bà con, bầu bạn mà bổ họ vào chức nọ, chức kia. Chớ vì sợ mất lòng mà dìm những kẻ có tài hơn mình</a:t>
            </a:r>
            <a:r>
              <a:rPr lang="vi-VN" sz="4000" dirty="0" smtClean="0">
                <a:latin typeface="Arial" panose="020B0604020202020204" pitchFamily="34" charset="0"/>
                <a:cs typeface="Arial" panose="020B0604020202020204" pitchFamily="34" charset="0"/>
              </a:rPr>
              <a:t>”</a:t>
            </a:r>
            <a:endParaRPr lang="en-US" sz="4000" dirty="0" smtClean="0">
              <a:latin typeface="Arial" panose="020B0604020202020204" pitchFamily="34" charset="0"/>
              <a:cs typeface="Arial" panose="020B0604020202020204" pitchFamily="34" charset="0"/>
            </a:endParaRPr>
          </a:p>
          <a:p>
            <a:pPr marL="0" indent="0" algn="just">
              <a:buNone/>
            </a:pPr>
            <a:endParaRPr lang="en-US" sz="4000" dirty="0">
              <a:latin typeface="Arial" panose="020B0604020202020204" pitchFamily="34" charset="0"/>
              <a:cs typeface="Arial" panose="020B0604020202020204" pitchFamily="34" charset="0"/>
            </a:endParaRPr>
          </a:p>
        </p:txBody>
      </p:sp>
      <p:sp>
        <p:nvSpPr>
          <p:cNvPr id="4" name="Rectangle 3"/>
          <p:cNvSpPr/>
          <p:nvPr/>
        </p:nvSpPr>
        <p:spPr>
          <a:xfrm>
            <a:off x="646111" y="740129"/>
            <a:ext cx="10612256" cy="831600"/>
          </a:xfrm>
          <a:prstGeom prst="rect">
            <a:avLst/>
          </a:prstGeom>
        </p:spPr>
        <p:style>
          <a:lnRef idx="2">
            <a:schemeClr val="accent3">
              <a:hueOff val="3283952"/>
              <a:satOff val="-25316"/>
              <a:lumOff val="686"/>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 name="Freeform 4"/>
          <p:cNvSpPr/>
          <p:nvPr/>
        </p:nvSpPr>
        <p:spPr>
          <a:xfrm>
            <a:off x="1176723" y="253048"/>
            <a:ext cx="8873130" cy="974160"/>
          </a:xfrm>
          <a:custGeom>
            <a:avLst/>
            <a:gdLst>
              <a:gd name="connsiteX0" fmla="*/ 0 w 7428579"/>
              <a:gd name="connsiteY0" fmla="*/ 162363 h 974160"/>
              <a:gd name="connsiteX1" fmla="*/ 162363 w 7428579"/>
              <a:gd name="connsiteY1" fmla="*/ 0 h 974160"/>
              <a:gd name="connsiteX2" fmla="*/ 7266216 w 7428579"/>
              <a:gd name="connsiteY2" fmla="*/ 0 h 974160"/>
              <a:gd name="connsiteX3" fmla="*/ 7428579 w 7428579"/>
              <a:gd name="connsiteY3" fmla="*/ 162363 h 974160"/>
              <a:gd name="connsiteX4" fmla="*/ 7428579 w 7428579"/>
              <a:gd name="connsiteY4" fmla="*/ 811797 h 974160"/>
              <a:gd name="connsiteX5" fmla="*/ 7266216 w 7428579"/>
              <a:gd name="connsiteY5" fmla="*/ 974160 h 974160"/>
              <a:gd name="connsiteX6" fmla="*/ 162363 w 7428579"/>
              <a:gd name="connsiteY6" fmla="*/ 974160 h 974160"/>
              <a:gd name="connsiteX7" fmla="*/ 0 w 7428579"/>
              <a:gd name="connsiteY7" fmla="*/ 811797 h 974160"/>
              <a:gd name="connsiteX8" fmla="*/ 0 w 7428579"/>
              <a:gd name="connsiteY8" fmla="*/ 162363 h 97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8579" h="974160">
                <a:moveTo>
                  <a:pt x="0" y="162363"/>
                </a:moveTo>
                <a:cubicBezTo>
                  <a:pt x="0" y="72692"/>
                  <a:pt x="72692" y="0"/>
                  <a:pt x="162363" y="0"/>
                </a:cubicBezTo>
                <a:lnTo>
                  <a:pt x="7266216" y="0"/>
                </a:lnTo>
                <a:cubicBezTo>
                  <a:pt x="7355887" y="0"/>
                  <a:pt x="7428579" y="72692"/>
                  <a:pt x="7428579" y="162363"/>
                </a:cubicBezTo>
                <a:lnTo>
                  <a:pt x="7428579" y="811797"/>
                </a:lnTo>
                <a:cubicBezTo>
                  <a:pt x="7428579" y="901468"/>
                  <a:pt x="7355887" y="974160"/>
                  <a:pt x="7266216" y="974160"/>
                </a:cubicBezTo>
                <a:lnTo>
                  <a:pt x="162363" y="974160"/>
                </a:lnTo>
                <a:cubicBezTo>
                  <a:pt x="72692" y="974160"/>
                  <a:pt x="0" y="901468"/>
                  <a:pt x="0" y="811797"/>
                </a:cubicBezTo>
                <a:lnTo>
                  <a:pt x="0" y="162363"/>
                </a:lnTo>
                <a:close/>
              </a:path>
            </a:pathLst>
          </a:custGeom>
        </p:spPr>
        <p:style>
          <a:lnRef idx="2">
            <a:schemeClr val="lt1">
              <a:hueOff val="0"/>
              <a:satOff val="0"/>
              <a:lumOff val="0"/>
              <a:alphaOff val="0"/>
            </a:schemeClr>
          </a:lnRef>
          <a:fillRef idx="1">
            <a:schemeClr val="accent3">
              <a:hueOff val="3283952"/>
              <a:satOff val="-25316"/>
              <a:lumOff val="686"/>
              <a:alphaOff val="0"/>
            </a:schemeClr>
          </a:fillRef>
          <a:effectRef idx="0">
            <a:schemeClr val="accent3">
              <a:hueOff val="3283952"/>
              <a:satOff val="-25316"/>
              <a:lumOff val="686"/>
              <a:alphaOff val="0"/>
            </a:schemeClr>
          </a:effectRef>
          <a:fontRef idx="minor">
            <a:schemeClr val="lt1"/>
          </a:fontRef>
        </p:style>
        <p:txBody>
          <a:bodyPr spcFirstLastPara="0" vert="horz" wrap="square" lIns="328338" tIns="47555" rIns="328338" bIns="47555" numCol="1" spcCol="1270" anchor="ctr" anchorCtr="0">
            <a:noAutofit/>
          </a:bodyPr>
          <a:lstStyle/>
          <a:p>
            <a:pPr lvl="0" algn="ctr" defTabSz="1244600">
              <a:lnSpc>
                <a:spcPct val="90000"/>
              </a:lnSpc>
              <a:spcBef>
                <a:spcPct val="0"/>
              </a:spcBef>
              <a:spcAft>
                <a:spcPct val="35000"/>
              </a:spcAft>
            </a:pPr>
            <a:r>
              <a:rPr lang="en-US" sz="3600" b="1" kern="1200" smtClean="0">
                <a:solidFill>
                  <a:schemeClr val="bg1"/>
                </a:solidFill>
                <a:latin typeface="Arial" panose="020B0604020202020204" pitchFamily="34" charset="0"/>
                <a:cs typeface="Arial" panose="020B0604020202020204" pitchFamily="34" charset="0"/>
              </a:rPr>
              <a:t>2.2.2. Khéo dùng cán bộ</a:t>
            </a:r>
            <a:endParaRPr lang="en-US" sz="3600" b="1" kern="120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2567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3600" b="1" dirty="0">
                <a:solidFill>
                  <a:srgbClr val="FFFF00"/>
                </a:solidFill>
                <a:latin typeface="Arial" panose="020B0604020202020204" pitchFamily="34" charset="0"/>
                <a:cs typeface="Arial" panose="020B0604020202020204" pitchFamily="34" charset="0"/>
              </a:rPr>
              <a:t>1. TƯ TƯỞNG HỒ CHÍ MINH VỀ CÁN BỘ</a:t>
            </a: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endParaRPr lang="en-US" dirty="0"/>
          </a:p>
        </p:txBody>
      </p:sp>
      <p:sp>
        <p:nvSpPr>
          <p:cNvPr id="6" name="Freeform 5"/>
          <p:cNvSpPr/>
          <p:nvPr/>
        </p:nvSpPr>
        <p:spPr>
          <a:xfrm>
            <a:off x="1315242" y="1853248"/>
            <a:ext cx="2536449" cy="3783807"/>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06102" tIns="106102" rIns="106102" bIns="106102" numCol="1" spcCol="1270" anchor="ctr" anchorCtr="0">
            <a:noAutofit/>
          </a:bodyPr>
          <a:lstStyle/>
          <a:p>
            <a:pPr lvl="0" algn="ctr" defTabSz="800100">
              <a:lnSpc>
                <a:spcPct val="90000"/>
              </a:lnSpc>
              <a:spcBef>
                <a:spcPct val="0"/>
              </a:spcBef>
              <a:spcAft>
                <a:spcPct val="35000"/>
              </a:spcAft>
            </a:pP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1.1.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Tư</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tưởng</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Hồ</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Chí</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Minh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về</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vị</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trí</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vai</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trò</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của</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người</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cán</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bộ</a:t>
            </a:r>
            <a:endParaRPr lang="en-US" sz="3600" kern="1200" dirty="0">
              <a:solidFill>
                <a:schemeClr val="bg1">
                  <a:lumMod val="95000"/>
                  <a:lumOff val="5000"/>
                </a:schemeClr>
              </a:solidFill>
              <a:latin typeface="Arial" panose="020B0604020202020204" pitchFamily="34" charset="0"/>
              <a:cs typeface="Arial" panose="020B0604020202020204" pitchFamily="34" charset="0"/>
            </a:endParaRPr>
          </a:p>
        </p:txBody>
      </p:sp>
      <p:sp>
        <p:nvSpPr>
          <p:cNvPr id="7" name="Freeform 6"/>
          <p:cNvSpPr/>
          <p:nvPr/>
        </p:nvSpPr>
        <p:spPr>
          <a:xfrm>
            <a:off x="4105337" y="2963165"/>
            <a:ext cx="537726" cy="1563973"/>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lvl="0" algn="ctr" defTabSz="622300">
              <a:lnSpc>
                <a:spcPct val="90000"/>
              </a:lnSpc>
              <a:spcBef>
                <a:spcPct val="0"/>
              </a:spcBef>
              <a:spcAft>
                <a:spcPct val="35000"/>
              </a:spcAft>
            </a:pPr>
            <a:endParaRPr lang="en-US" sz="3600" kern="1200">
              <a:solidFill>
                <a:schemeClr val="bg1">
                  <a:lumMod val="95000"/>
                  <a:lumOff val="5000"/>
                </a:schemeClr>
              </a:solidFill>
              <a:latin typeface="Arial" panose="020B0604020202020204" pitchFamily="34" charset="0"/>
              <a:cs typeface="Arial" panose="020B0604020202020204" pitchFamily="34" charset="0"/>
            </a:endParaRPr>
          </a:p>
        </p:txBody>
      </p:sp>
      <p:sp>
        <p:nvSpPr>
          <p:cNvPr id="8" name="Freeform 7"/>
          <p:cNvSpPr/>
          <p:nvPr/>
        </p:nvSpPr>
        <p:spPr>
          <a:xfrm>
            <a:off x="4866272" y="1853248"/>
            <a:ext cx="2536449" cy="3783807"/>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3">
              <a:hueOff val="3283952"/>
              <a:satOff val="-25316"/>
              <a:lumOff val="686"/>
              <a:alphaOff val="0"/>
            </a:schemeClr>
          </a:fillRef>
          <a:effectRef idx="0">
            <a:schemeClr val="accent3">
              <a:hueOff val="3283952"/>
              <a:satOff val="-25316"/>
              <a:lumOff val="686"/>
              <a:alphaOff val="0"/>
            </a:schemeClr>
          </a:effectRef>
          <a:fontRef idx="minor">
            <a:schemeClr val="lt1"/>
          </a:fontRef>
        </p:style>
        <p:txBody>
          <a:bodyPr spcFirstLastPara="0" vert="horz" wrap="square" lIns="106102" tIns="106102" rIns="106102" bIns="106102" numCol="1" spcCol="1270" anchor="ctr" anchorCtr="0">
            <a:noAutofit/>
          </a:bodyPr>
          <a:lstStyle/>
          <a:p>
            <a:pPr lvl="0" algn="ctr" defTabSz="800100">
              <a:lnSpc>
                <a:spcPct val="90000"/>
              </a:lnSpc>
              <a:spcBef>
                <a:spcPct val="0"/>
              </a:spcBef>
              <a:spcAft>
                <a:spcPct val="35000"/>
              </a:spcAft>
            </a:pP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1.2.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Tư</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tưởng</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Hồ</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Chí</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Minh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về</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đức</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tài</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của</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người</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cán</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bộ</a:t>
            </a:r>
            <a:endParaRPr lang="en-US" sz="3600" kern="1200" dirty="0">
              <a:solidFill>
                <a:schemeClr val="bg1">
                  <a:lumMod val="95000"/>
                  <a:lumOff val="5000"/>
                </a:schemeClr>
              </a:solidFill>
              <a:latin typeface="Arial" panose="020B0604020202020204" pitchFamily="34" charset="0"/>
              <a:cs typeface="Arial" panose="020B0604020202020204" pitchFamily="34" charset="0"/>
            </a:endParaRPr>
          </a:p>
        </p:txBody>
      </p:sp>
      <p:sp>
        <p:nvSpPr>
          <p:cNvPr id="9" name="Freeform 8"/>
          <p:cNvSpPr/>
          <p:nvPr/>
        </p:nvSpPr>
        <p:spPr>
          <a:xfrm>
            <a:off x="7656366" y="2963165"/>
            <a:ext cx="537726" cy="1563973"/>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0" tIns="105905" rIns="135798" bIns="105905" numCol="1" spcCol="1270" anchor="ctr" anchorCtr="0">
            <a:noAutofit/>
          </a:bodyPr>
          <a:lstStyle/>
          <a:p>
            <a:pPr lvl="0" algn="ctr" defTabSz="622300">
              <a:lnSpc>
                <a:spcPct val="90000"/>
              </a:lnSpc>
              <a:spcBef>
                <a:spcPct val="0"/>
              </a:spcBef>
              <a:spcAft>
                <a:spcPct val="35000"/>
              </a:spcAft>
            </a:pPr>
            <a:endParaRPr lang="en-US" sz="3600" kern="1200">
              <a:solidFill>
                <a:schemeClr val="bg1">
                  <a:lumMod val="95000"/>
                  <a:lumOff val="5000"/>
                </a:schemeClr>
              </a:solidFill>
              <a:latin typeface="Arial" panose="020B0604020202020204" pitchFamily="34" charset="0"/>
              <a:cs typeface="Arial" panose="020B0604020202020204" pitchFamily="34" charset="0"/>
            </a:endParaRPr>
          </a:p>
        </p:txBody>
      </p:sp>
      <p:sp>
        <p:nvSpPr>
          <p:cNvPr id="10" name="Freeform 9"/>
          <p:cNvSpPr/>
          <p:nvPr/>
        </p:nvSpPr>
        <p:spPr>
          <a:xfrm>
            <a:off x="8417300" y="1853248"/>
            <a:ext cx="2536449" cy="3783807"/>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106102" tIns="106102" rIns="106102" bIns="106102" numCol="1" spcCol="1270" anchor="ctr" anchorCtr="0">
            <a:noAutofit/>
          </a:bodyPr>
          <a:lstStyle/>
          <a:p>
            <a:pPr lvl="0" algn="ctr" defTabSz="800100">
              <a:lnSpc>
                <a:spcPct val="90000"/>
              </a:lnSpc>
              <a:spcBef>
                <a:spcPct val="0"/>
              </a:spcBef>
              <a:spcAft>
                <a:spcPct val="35000"/>
              </a:spcAft>
            </a:pP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1.3.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Tư</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tưởng</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Hồ</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Chí</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Minh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về</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phong</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cách</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của</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người</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cán</a:t>
            </a:r>
            <a:r>
              <a:rPr lang="en-US" sz="3600" b="1" i="1" kern="1200" dirty="0" smtClean="0">
                <a:solidFill>
                  <a:schemeClr val="bg1">
                    <a:lumMod val="95000"/>
                    <a:lumOff val="5000"/>
                  </a:schemeClr>
                </a:solidFill>
                <a:latin typeface="Arial" panose="020B0604020202020204" pitchFamily="34" charset="0"/>
                <a:cs typeface="Arial" panose="020B0604020202020204" pitchFamily="34" charset="0"/>
              </a:rPr>
              <a:t> </a:t>
            </a:r>
            <a:r>
              <a:rPr lang="en-US" sz="3600" b="1" i="1" kern="1200" dirty="0" err="1" smtClean="0">
                <a:solidFill>
                  <a:schemeClr val="bg1">
                    <a:lumMod val="95000"/>
                    <a:lumOff val="5000"/>
                  </a:schemeClr>
                </a:solidFill>
                <a:latin typeface="Arial" panose="020B0604020202020204" pitchFamily="34" charset="0"/>
                <a:cs typeface="Arial" panose="020B0604020202020204" pitchFamily="34" charset="0"/>
              </a:rPr>
              <a:t>bộ</a:t>
            </a:r>
            <a:endParaRPr lang="en-US" sz="3600" kern="1200" dirty="0">
              <a:solidFill>
                <a:schemeClr val="bg1">
                  <a:lumMod val="95000"/>
                  <a:lumOff val="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6240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103312" y="2819400"/>
            <a:ext cx="9736138" cy="3428999"/>
          </a:xfrm>
        </p:spPr>
        <p:txBody>
          <a:bodyPr>
            <a:normAutofit/>
          </a:bodyPr>
          <a:lstStyle/>
          <a:p>
            <a:pPr marL="0" indent="0">
              <a:buNone/>
            </a:pPr>
            <a:r>
              <a:rPr lang="en-US" sz="4800" dirty="0">
                <a:latin typeface="Arial" panose="020B0604020202020204" pitchFamily="34" charset="0"/>
                <a:cs typeface="Arial" panose="020B0604020202020204" pitchFamily="34" charset="0"/>
              </a:rPr>
              <a:t> “</a:t>
            </a:r>
            <a:r>
              <a:rPr lang="en-US" sz="4800" b="1" dirty="0" err="1">
                <a:latin typeface="Arial" panose="020B0604020202020204" pitchFamily="34" charset="0"/>
                <a:cs typeface="Arial" panose="020B0604020202020204" pitchFamily="34" charset="0"/>
              </a:rPr>
              <a:t>Huấn</a:t>
            </a:r>
            <a:r>
              <a:rPr lang="en-US" sz="4800" b="1" dirty="0">
                <a:latin typeface="Arial" panose="020B0604020202020204" pitchFamily="34" charset="0"/>
                <a:cs typeface="Arial" panose="020B0604020202020204" pitchFamily="34" charset="0"/>
              </a:rPr>
              <a:t> </a:t>
            </a:r>
            <a:r>
              <a:rPr lang="en-US" sz="4800" b="1" dirty="0" err="1">
                <a:latin typeface="Arial" panose="020B0604020202020204" pitchFamily="34" charset="0"/>
                <a:cs typeface="Arial" panose="020B0604020202020204" pitchFamily="34" charset="0"/>
              </a:rPr>
              <a:t>luyện</a:t>
            </a:r>
            <a:r>
              <a:rPr lang="en-US" sz="4800" b="1" dirty="0">
                <a:latin typeface="Arial" panose="020B0604020202020204" pitchFamily="34" charset="0"/>
                <a:cs typeface="Arial" panose="020B0604020202020204" pitchFamily="34" charset="0"/>
              </a:rPr>
              <a:t> </a:t>
            </a:r>
            <a:r>
              <a:rPr lang="en-US" sz="4800" b="1" dirty="0" err="1">
                <a:latin typeface="Arial" panose="020B0604020202020204" pitchFamily="34" charset="0"/>
                <a:cs typeface="Arial" panose="020B0604020202020204" pitchFamily="34" charset="0"/>
              </a:rPr>
              <a:t>cán</a:t>
            </a:r>
            <a:r>
              <a:rPr lang="en-US" sz="4800" b="1" dirty="0">
                <a:latin typeface="Arial" panose="020B0604020202020204" pitchFamily="34" charset="0"/>
                <a:cs typeface="Arial" panose="020B0604020202020204" pitchFamily="34" charset="0"/>
              </a:rPr>
              <a:t> </a:t>
            </a:r>
            <a:r>
              <a:rPr lang="en-US" sz="4800" b="1" dirty="0" err="1">
                <a:latin typeface="Arial" panose="020B0604020202020204" pitchFamily="34" charset="0"/>
                <a:cs typeface="Arial" panose="020B0604020202020204" pitchFamily="34" charset="0"/>
              </a:rPr>
              <a:t>bộ</a:t>
            </a:r>
            <a:r>
              <a:rPr lang="en-US" sz="4800" b="1" dirty="0">
                <a:latin typeface="Arial" panose="020B0604020202020204" pitchFamily="34" charset="0"/>
                <a:cs typeface="Arial" panose="020B0604020202020204" pitchFamily="34" charset="0"/>
              </a:rPr>
              <a:t> </a:t>
            </a:r>
            <a:r>
              <a:rPr lang="en-US" sz="4800" b="1" dirty="0" err="1">
                <a:latin typeface="Arial" panose="020B0604020202020204" pitchFamily="34" charset="0"/>
                <a:cs typeface="Arial" panose="020B0604020202020204" pitchFamily="34" charset="0"/>
              </a:rPr>
              <a:t>là</a:t>
            </a:r>
            <a:r>
              <a:rPr lang="en-US" sz="4800" b="1" dirty="0">
                <a:latin typeface="Arial" panose="020B0604020202020204" pitchFamily="34" charset="0"/>
                <a:cs typeface="Arial" panose="020B0604020202020204" pitchFamily="34" charset="0"/>
              </a:rPr>
              <a:t> </a:t>
            </a:r>
            <a:r>
              <a:rPr lang="en-US" sz="4800" b="1" dirty="0" err="1">
                <a:latin typeface="Arial" panose="020B0604020202020204" pitchFamily="34" charset="0"/>
                <a:cs typeface="Arial" panose="020B0604020202020204" pitchFamily="34" charset="0"/>
              </a:rPr>
              <a:t>công</a:t>
            </a:r>
            <a:r>
              <a:rPr lang="en-US" sz="4800" b="1" dirty="0">
                <a:latin typeface="Arial" panose="020B0604020202020204" pitchFamily="34" charset="0"/>
                <a:cs typeface="Arial" panose="020B0604020202020204" pitchFamily="34" charset="0"/>
              </a:rPr>
              <a:t> </a:t>
            </a:r>
            <a:r>
              <a:rPr lang="en-US" sz="4800" b="1" dirty="0" err="1">
                <a:latin typeface="Arial" panose="020B0604020202020204" pitchFamily="34" charset="0"/>
                <a:cs typeface="Arial" panose="020B0604020202020204" pitchFamily="34" charset="0"/>
              </a:rPr>
              <a:t>việc</a:t>
            </a:r>
            <a:r>
              <a:rPr lang="en-US" sz="4800" b="1" dirty="0">
                <a:latin typeface="Arial" panose="020B0604020202020204" pitchFamily="34" charset="0"/>
                <a:cs typeface="Arial" panose="020B0604020202020204" pitchFamily="34" charset="0"/>
              </a:rPr>
              <a:t> </a:t>
            </a:r>
            <a:r>
              <a:rPr lang="en-US" sz="4800" b="1" dirty="0" err="1">
                <a:latin typeface="Arial" panose="020B0604020202020204" pitchFamily="34" charset="0"/>
                <a:cs typeface="Arial" panose="020B0604020202020204" pitchFamily="34" charset="0"/>
              </a:rPr>
              <a:t>gốc</a:t>
            </a:r>
            <a:r>
              <a:rPr lang="en-US" sz="4800" b="1" dirty="0">
                <a:latin typeface="Arial" panose="020B0604020202020204" pitchFamily="34" charset="0"/>
                <a:cs typeface="Arial" panose="020B0604020202020204" pitchFamily="34" charset="0"/>
              </a:rPr>
              <a:t> </a:t>
            </a:r>
            <a:r>
              <a:rPr lang="en-US" sz="4800" b="1" dirty="0" err="1">
                <a:latin typeface="Arial" panose="020B0604020202020204" pitchFamily="34" charset="0"/>
                <a:cs typeface="Arial" panose="020B0604020202020204" pitchFamily="34" charset="0"/>
              </a:rPr>
              <a:t>của</a:t>
            </a:r>
            <a:r>
              <a:rPr lang="en-US" sz="4800" b="1" dirty="0">
                <a:latin typeface="Arial" panose="020B0604020202020204" pitchFamily="34" charset="0"/>
                <a:cs typeface="Arial" panose="020B0604020202020204" pitchFamily="34" charset="0"/>
              </a:rPr>
              <a:t> </a:t>
            </a:r>
            <a:r>
              <a:rPr lang="en-US" sz="4800" b="1" dirty="0" err="1">
                <a:latin typeface="Arial" panose="020B0604020202020204" pitchFamily="34" charset="0"/>
                <a:cs typeface="Arial" panose="020B0604020202020204" pitchFamily="34" charset="0"/>
              </a:rPr>
              <a:t>Đảng</a:t>
            </a:r>
            <a:r>
              <a:rPr lang="en-US" sz="4800" dirty="0">
                <a:latin typeface="Arial" panose="020B0604020202020204" pitchFamily="34" charset="0"/>
                <a:cs typeface="Arial" panose="020B0604020202020204" pitchFamily="34" charset="0"/>
              </a:rPr>
              <a:t>”</a:t>
            </a:r>
            <a:endParaRPr lang="en-US" sz="4800" dirty="0">
              <a:latin typeface="Arial" panose="020B0604020202020204" pitchFamily="34" charset="0"/>
              <a:cs typeface="Arial" panose="020B0604020202020204" pitchFamily="34" charset="0"/>
            </a:endParaRPr>
          </a:p>
        </p:txBody>
      </p:sp>
      <p:sp>
        <p:nvSpPr>
          <p:cNvPr id="4" name="Rectangle 3"/>
          <p:cNvSpPr/>
          <p:nvPr/>
        </p:nvSpPr>
        <p:spPr>
          <a:xfrm>
            <a:off x="572700" y="740129"/>
            <a:ext cx="9904800" cy="831600"/>
          </a:xfrm>
          <a:prstGeom prst="rect">
            <a:avLst/>
          </a:prstGeom>
        </p:spPr>
        <p:style>
          <a:lnRef idx="2">
            <a:schemeClr val="accent3">
              <a:hueOff val="6567904"/>
              <a:satOff val="-50632"/>
              <a:lumOff val="137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 name="Freeform 4"/>
          <p:cNvSpPr/>
          <p:nvPr/>
        </p:nvSpPr>
        <p:spPr>
          <a:xfrm>
            <a:off x="1103312" y="253048"/>
            <a:ext cx="8612188" cy="974160"/>
          </a:xfrm>
          <a:custGeom>
            <a:avLst/>
            <a:gdLst>
              <a:gd name="connsiteX0" fmla="*/ 0 w 7428579"/>
              <a:gd name="connsiteY0" fmla="*/ 162363 h 974160"/>
              <a:gd name="connsiteX1" fmla="*/ 162363 w 7428579"/>
              <a:gd name="connsiteY1" fmla="*/ 0 h 974160"/>
              <a:gd name="connsiteX2" fmla="*/ 7266216 w 7428579"/>
              <a:gd name="connsiteY2" fmla="*/ 0 h 974160"/>
              <a:gd name="connsiteX3" fmla="*/ 7428579 w 7428579"/>
              <a:gd name="connsiteY3" fmla="*/ 162363 h 974160"/>
              <a:gd name="connsiteX4" fmla="*/ 7428579 w 7428579"/>
              <a:gd name="connsiteY4" fmla="*/ 811797 h 974160"/>
              <a:gd name="connsiteX5" fmla="*/ 7266216 w 7428579"/>
              <a:gd name="connsiteY5" fmla="*/ 974160 h 974160"/>
              <a:gd name="connsiteX6" fmla="*/ 162363 w 7428579"/>
              <a:gd name="connsiteY6" fmla="*/ 974160 h 974160"/>
              <a:gd name="connsiteX7" fmla="*/ 0 w 7428579"/>
              <a:gd name="connsiteY7" fmla="*/ 811797 h 974160"/>
              <a:gd name="connsiteX8" fmla="*/ 0 w 7428579"/>
              <a:gd name="connsiteY8" fmla="*/ 162363 h 97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8579" h="974160">
                <a:moveTo>
                  <a:pt x="0" y="162363"/>
                </a:moveTo>
                <a:cubicBezTo>
                  <a:pt x="0" y="72692"/>
                  <a:pt x="72692" y="0"/>
                  <a:pt x="162363" y="0"/>
                </a:cubicBezTo>
                <a:lnTo>
                  <a:pt x="7266216" y="0"/>
                </a:lnTo>
                <a:cubicBezTo>
                  <a:pt x="7355887" y="0"/>
                  <a:pt x="7428579" y="72692"/>
                  <a:pt x="7428579" y="162363"/>
                </a:cubicBezTo>
                <a:lnTo>
                  <a:pt x="7428579" y="811797"/>
                </a:lnTo>
                <a:cubicBezTo>
                  <a:pt x="7428579" y="901468"/>
                  <a:pt x="7355887" y="974160"/>
                  <a:pt x="7266216" y="974160"/>
                </a:cubicBezTo>
                <a:lnTo>
                  <a:pt x="162363" y="974160"/>
                </a:lnTo>
                <a:cubicBezTo>
                  <a:pt x="72692" y="974160"/>
                  <a:pt x="0" y="901468"/>
                  <a:pt x="0" y="811797"/>
                </a:cubicBezTo>
                <a:lnTo>
                  <a:pt x="0" y="162363"/>
                </a:lnTo>
                <a:close/>
              </a:path>
            </a:pathLst>
          </a:custGeom>
        </p:spPr>
        <p:style>
          <a:lnRef idx="2">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328338" tIns="47555" rIns="328338" bIns="47555" numCol="1" spcCol="1270" anchor="ctr" anchorCtr="0">
            <a:noAutofit/>
          </a:bodyPr>
          <a:lstStyle/>
          <a:p>
            <a:pPr lvl="0" algn="ctr" defTabSz="1244600">
              <a:lnSpc>
                <a:spcPct val="90000"/>
              </a:lnSpc>
              <a:spcBef>
                <a:spcPct val="0"/>
              </a:spcBef>
              <a:spcAft>
                <a:spcPct val="35000"/>
              </a:spcAft>
            </a:pPr>
            <a:r>
              <a:rPr lang="en-US" sz="3600" b="1" kern="1200" smtClean="0">
                <a:solidFill>
                  <a:schemeClr val="bg1"/>
                </a:solidFill>
                <a:latin typeface="Arial" panose="020B0604020202020204" pitchFamily="34" charset="0"/>
                <a:cs typeface="Arial" panose="020B0604020202020204" pitchFamily="34" charset="0"/>
              </a:rPr>
              <a:t>2.2.3. Huấn luyện cán bộ</a:t>
            </a:r>
            <a:endParaRPr lang="en-US" sz="3600" b="1" kern="120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10580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7740" y="2167006"/>
            <a:ext cx="11516520" cy="4195481"/>
          </a:xfrm>
        </p:spPr>
        <p:txBody>
          <a:bodyPr>
            <a:normAutofit lnSpcReduction="10000"/>
          </a:bodyPr>
          <a:lstStyle/>
          <a:p>
            <a:pPr marL="0" indent="0">
              <a:buNone/>
            </a:pPr>
            <a:r>
              <a:rPr lang="vi-VN" sz="2800" i="1" dirty="0">
                <a:latin typeface="+mn-lt"/>
              </a:rPr>
              <a:t>“Học để làm việc, </a:t>
            </a:r>
            <a:r>
              <a:rPr lang="vi-VN" sz="2800" i="1" dirty="0" smtClean="0">
                <a:latin typeface="+mn-lt"/>
              </a:rPr>
              <a:t>làm </a:t>
            </a:r>
            <a:r>
              <a:rPr lang="vi-VN" sz="2800" i="1" dirty="0">
                <a:latin typeface="+mn-lt"/>
              </a:rPr>
              <a:t>người, </a:t>
            </a:r>
            <a:r>
              <a:rPr lang="vi-VN" sz="2800" i="1" dirty="0" smtClean="0">
                <a:latin typeface="+mn-lt"/>
              </a:rPr>
              <a:t>làm </a:t>
            </a:r>
            <a:r>
              <a:rPr lang="vi-VN" sz="2800" i="1" dirty="0">
                <a:latin typeface="+mn-lt"/>
              </a:rPr>
              <a:t>cán bộ. </a:t>
            </a:r>
            <a:endParaRPr lang="en-US" sz="2800" i="1" dirty="0" smtClean="0">
              <a:latin typeface="+mn-lt"/>
            </a:endParaRPr>
          </a:p>
          <a:p>
            <a:pPr marL="0" indent="0">
              <a:buNone/>
            </a:pPr>
            <a:endParaRPr lang="en-US" sz="2800" i="1" dirty="0" smtClean="0">
              <a:latin typeface="+mn-lt"/>
            </a:endParaRPr>
          </a:p>
          <a:p>
            <a:pPr marL="0" indent="0">
              <a:buNone/>
            </a:pPr>
            <a:r>
              <a:rPr lang="vi-VN" sz="2800" i="1" dirty="0" smtClean="0">
                <a:latin typeface="+mn-lt"/>
              </a:rPr>
              <a:t>Học </a:t>
            </a:r>
            <a:r>
              <a:rPr lang="vi-VN" sz="2800" i="1" dirty="0">
                <a:latin typeface="+mn-lt"/>
              </a:rPr>
              <a:t>để phụng sự đoàn thể, </a:t>
            </a:r>
            <a:r>
              <a:rPr lang="vi-VN" sz="2800" i="1" dirty="0" smtClean="0">
                <a:latin typeface="+mn-lt"/>
              </a:rPr>
              <a:t>“</a:t>
            </a:r>
            <a:r>
              <a:rPr lang="vi-VN" sz="2800" i="1" dirty="0">
                <a:latin typeface="+mn-lt"/>
              </a:rPr>
              <a:t>giai cấp và nhân </a:t>
            </a:r>
            <a:r>
              <a:rPr lang="vi-VN" sz="2800" i="1" dirty="0" smtClean="0">
                <a:latin typeface="+mn-lt"/>
              </a:rPr>
              <a:t>dân,Tổ </a:t>
            </a:r>
            <a:r>
              <a:rPr lang="vi-VN" sz="2800" i="1" dirty="0">
                <a:latin typeface="+mn-lt"/>
              </a:rPr>
              <a:t>quốc và nhân loại”. </a:t>
            </a:r>
            <a:endParaRPr lang="en-US" sz="2800" i="1" dirty="0" smtClean="0">
              <a:latin typeface="+mn-lt"/>
            </a:endParaRPr>
          </a:p>
          <a:p>
            <a:pPr marL="0" indent="0">
              <a:buNone/>
            </a:pPr>
            <a:endParaRPr lang="en-US" sz="2800" i="1" dirty="0" smtClean="0">
              <a:latin typeface="+mn-lt"/>
            </a:endParaRPr>
          </a:p>
          <a:p>
            <a:pPr marL="0" indent="0">
              <a:buNone/>
            </a:pPr>
            <a:r>
              <a:rPr lang="vi-VN" sz="2800" i="1" dirty="0" smtClean="0">
                <a:latin typeface="+mn-lt"/>
              </a:rPr>
              <a:t>Muốn </a:t>
            </a:r>
            <a:r>
              <a:rPr lang="vi-VN" sz="2800" i="1" dirty="0">
                <a:latin typeface="+mn-lt"/>
              </a:rPr>
              <a:t>đạt mục đích, thì </a:t>
            </a:r>
            <a:r>
              <a:rPr lang="vi-VN" sz="2800" i="1" dirty="0" smtClean="0">
                <a:latin typeface="+mn-lt"/>
              </a:rPr>
              <a:t>phải </a:t>
            </a:r>
            <a:r>
              <a:rPr lang="vi-VN" sz="2800" i="1" dirty="0">
                <a:latin typeface="+mn-lt"/>
              </a:rPr>
              <a:t>cần, kiệm, liêm chính, </a:t>
            </a:r>
            <a:r>
              <a:rPr lang="vi-VN" sz="2800" i="1" dirty="0" smtClean="0">
                <a:latin typeface="+mn-lt"/>
              </a:rPr>
              <a:t>chí </a:t>
            </a:r>
            <a:r>
              <a:rPr lang="vi-VN" sz="2800" i="1" dirty="0">
                <a:latin typeface="+mn-lt"/>
              </a:rPr>
              <a:t>công, vô </a:t>
            </a:r>
            <a:r>
              <a:rPr lang="vi-VN" sz="2800" i="1" dirty="0" smtClean="0">
                <a:latin typeface="+mn-lt"/>
              </a:rPr>
              <a:t>tư</a:t>
            </a:r>
            <a:endParaRPr lang="en-US" sz="2800" i="1" dirty="0" smtClean="0">
              <a:latin typeface="+mn-lt"/>
            </a:endParaRPr>
          </a:p>
          <a:p>
            <a:pPr marL="0" indent="0">
              <a:buNone/>
            </a:pPr>
            <a:endParaRPr lang="en-US" sz="2800" i="1" dirty="0" smtClean="0">
              <a:latin typeface="+mn-lt"/>
            </a:endParaRPr>
          </a:p>
          <a:p>
            <a:pPr marL="0" indent="0">
              <a:buNone/>
            </a:pPr>
            <a:r>
              <a:rPr lang="vi-VN" sz="2800" i="1" dirty="0">
                <a:latin typeface="+mn-lt"/>
              </a:rPr>
              <a:t> </a:t>
            </a:r>
            <a:r>
              <a:rPr lang="vi-VN" sz="2800" i="1" dirty="0" smtClean="0">
                <a:latin typeface="+mn-lt"/>
              </a:rPr>
              <a:t>Học </a:t>
            </a:r>
            <a:r>
              <a:rPr lang="vi-VN" sz="2800" i="1" dirty="0">
                <a:latin typeface="+mn-lt"/>
              </a:rPr>
              <a:t>ở trường, học trong sách vở, học lẫn nhau và học </a:t>
            </a:r>
            <a:r>
              <a:rPr lang="vi-VN" sz="2800" i="1" dirty="0" smtClean="0">
                <a:latin typeface="+mn-lt"/>
              </a:rPr>
              <a:t>dân</a:t>
            </a:r>
            <a:r>
              <a:rPr lang="en-US" sz="2800" i="1" dirty="0" smtClean="0">
                <a:latin typeface="+mn-lt"/>
              </a:rPr>
              <a:t>”</a:t>
            </a:r>
            <a:endParaRPr lang="en-US" sz="2800" i="1" dirty="0">
              <a:latin typeface="+mn-lt"/>
            </a:endParaRPr>
          </a:p>
        </p:txBody>
      </p:sp>
      <p:sp>
        <p:nvSpPr>
          <p:cNvPr id="4" name="Rectangle 3"/>
          <p:cNvSpPr/>
          <p:nvPr/>
        </p:nvSpPr>
        <p:spPr>
          <a:xfrm>
            <a:off x="572700" y="740129"/>
            <a:ext cx="9904800" cy="686749"/>
          </a:xfrm>
          <a:prstGeom prst="rect">
            <a:avLst/>
          </a:prstGeom>
        </p:spPr>
        <p:style>
          <a:lnRef idx="2">
            <a:schemeClr val="accent3">
              <a:hueOff val="6567904"/>
              <a:satOff val="-50632"/>
              <a:lumOff val="137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 name="Freeform 4"/>
          <p:cNvSpPr/>
          <p:nvPr/>
        </p:nvSpPr>
        <p:spPr>
          <a:xfrm>
            <a:off x="1103312" y="253048"/>
            <a:ext cx="8612188" cy="974160"/>
          </a:xfrm>
          <a:custGeom>
            <a:avLst/>
            <a:gdLst>
              <a:gd name="connsiteX0" fmla="*/ 0 w 7428579"/>
              <a:gd name="connsiteY0" fmla="*/ 162363 h 974160"/>
              <a:gd name="connsiteX1" fmla="*/ 162363 w 7428579"/>
              <a:gd name="connsiteY1" fmla="*/ 0 h 974160"/>
              <a:gd name="connsiteX2" fmla="*/ 7266216 w 7428579"/>
              <a:gd name="connsiteY2" fmla="*/ 0 h 974160"/>
              <a:gd name="connsiteX3" fmla="*/ 7428579 w 7428579"/>
              <a:gd name="connsiteY3" fmla="*/ 162363 h 974160"/>
              <a:gd name="connsiteX4" fmla="*/ 7428579 w 7428579"/>
              <a:gd name="connsiteY4" fmla="*/ 811797 h 974160"/>
              <a:gd name="connsiteX5" fmla="*/ 7266216 w 7428579"/>
              <a:gd name="connsiteY5" fmla="*/ 974160 h 974160"/>
              <a:gd name="connsiteX6" fmla="*/ 162363 w 7428579"/>
              <a:gd name="connsiteY6" fmla="*/ 974160 h 974160"/>
              <a:gd name="connsiteX7" fmla="*/ 0 w 7428579"/>
              <a:gd name="connsiteY7" fmla="*/ 811797 h 974160"/>
              <a:gd name="connsiteX8" fmla="*/ 0 w 7428579"/>
              <a:gd name="connsiteY8" fmla="*/ 162363 h 97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8579" h="974160">
                <a:moveTo>
                  <a:pt x="0" y="162363"/>
                </a:moveTo>
                <a:cubicBezTo>
                  <a:pt x="0" y="72692"/>
                  <a:pt x="72692" y="0"/>
                  <a:pt x="162363" y="0"/>
                </a:cubicBezTo>
                <a:lnTo>
                  <a:pt x="7266216" y="0"/>
                </a:lnTo>
                <a:cubicBezTo>
                  <a:pt x="7355887" y="0"/>
                  <a:pt x="7428579" y="72692"/>
                  <a:pt x="7428579" y="162363"/>
                </a:cubicBezTo>
                <a:lnTo>
                  <a:pt x="7428579" y="811797"/>
                </a:lnTo>
                <a:cubicBezTo>
                  <a:pt x="7428579" y="901468"/>
                  <a:pt x="7355887" y="974160"/>
                  <a:pt x="7266216" y="974160"/>
                </a:cubicBezTo>
                <a:lnTo>
                  <a:pt x="162363" y="974160"/>
                </a:lnTo>
                <a:cubicBezTo>
                  <a:pt x="72692" y="974160"/>
                  <a:pt x="0" y="901468"/>
                  <a:pt x="0" y="811797"/>
                </a:cubicBezTo>
                <a:lnTo>
                  <a:pt x="0" y="162363"/>
                </a:lnTo>
                <a:close/>
              </a:path>
            </a:pathLst>
          </a:custGeom>
        </p:spPr>
        <p:style>
          <a:lnRef idx="2">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328338" tIns="47555" rIns="328338" bIns="47555" numCol="1" spcCol="1270" anchor="ctr" anchorCtr="0">
            <a:noAutofit/>
          </a:bodyPr>
          <a:lstStyle/>
          <a:p>
            <a:pPr lvl="0" algn="ctr" defTabSz="1244600">
              <a:lnSpc>
                <a:spcPct val="90000"/>
              </a:lnSpc>
              <a:spcBef>
                <a:spcPct val="0"/>
              </a:spcBef>
              <a:spcAft>
                <a:spcPct val="35000"/>
              </a:spcAft>
            </a:pPr>
            <a:r>
              <a:rPr lang="en-US" sz="3200" b="1" kern="1200" smtClean="0">
                <a:solidFill>
                  <a:schemeClr val="bg1"/>
                </a:solidFill>
                <a:latin typeface="Arial" panose="020B0604020202020204" pitchFamily="34" charset="0"/>
                <a:cs typeface="Arial" panose="020B0604020202020204" pitchFamily="34" charset="0"/>
              </a:rPr>
              <a:t>2.2.3. Huấn luyện cán bộ</a:t>
            </a:r>
            <a:endParaRPr lang="en-US" sz="3200" b="1" kern="1200">
              <a:solidFill>
                <a:schemeClr val="bg1"/>
              </a:solidFill>
              <a:latin typeface="Arial" panose="020B0604020202020204" pitchFamily="34" charset="0"/>
              <a:cs typeface="Arial" panose="020B0604020202020204" pitchFamily="34" charset="0"/>
            </a:endParaRPr>
          </a:p>
        </p:txBody>
      </p:sp>
      <p:sp>
        <p:nvSpPr>
          <p:cNvPr id="6" name="Rectangle 1"/>
          <p:cNvSpPr>
            <a:spLocks noChangeArrowheads="1"/>
          </p:cNvSpPr>
          <p:nvPr/>
        </p:nvSpPr>
        <p:spPr bwMode="auto">
          <a:xfrm>
            <a:off x="0" y="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545454"/>
                </a:solidFill>
                <a:effectLst/>
                <a:latin typeface="Arial" panose="020B0604020202020204" pitchFamily="34" charset="0"/>
                <a:cs typeface="Arial" panose="020B0604020202020204" pitchFamily="34" charset="0"/>
              </a:rPr>
              <a:t> “ </a:t>
            </a:r>
            <a:r>
              <a:rPr kumimoji="0" lang="en-US" altLang="en-US" sz="1800" b="1" i="0" u="none" strike="noStrike" cap="none" normalizeH="0" baseline="0" smtClean="0">
                <a:ln>
                  <a:noFill/>
                </a:ln>
                <a:solidFill>
                  <a:srgbClr val="545454"/>
                </a:solidFill>
                <a:effectLst/>
                <a:latin typeface="Arial" panose="020B0604020202020204" pitchFamily="34" charset="0"/>
                <a:cs typeface="Arial" panose="020B0604020202020204" pitchFamily="34" charset="0"/>
              </a:rPr>
              <a:t>Học ở trường</a:t>
            </a:r>
            <a:r>
              <a:rPr kumimoji="0" lang="en-US" altLang="en-US" sz="1800" b="0" i="0" u="none" strike="noStrike" cap="none" normalizeH="0" baseline="0" smtClean="0">
                <a:ln>
                  <a:noFill/>
                </a:ln>
                <a:solidFill>
                  <a:srgbClr val="545454"/>
                </a:solidFill>
                <a:effectLst/>
                <a:latin typeface="Arial" panose="020B0604020202020204" pitchFamily="34" charset="0"/>
                <a:cs typeface="Arial" panose="020B0604020202020204" pitchFamily="34" charset="0"/>
              </a:rPr>
              <a:t>, </a:t>
            </a:r>
            <a:r>
              <a:rPr kumimoji="0" lang="en-US" altLang="en-US" sz="1800" b="1" i="0" u="none" strike="noStrike" cap="none" normalizeH="0" baseline="0" smtClean="0">
                <a:ln>
                  <a:noFill/>
                </a:ln>
                <a:solidFill>
                  <a:srgbClr val="545454"/>
                </a:solidFill>
                <a:effectLst/>
                <a:latin typeface="Arial" panose="020B0604020202020204" pitchFamily="34" charset="0"/>
                <a:cs typeface="Arial" panose="020B0604020202020204" pitchFamily="34" charset="0"/>
              </a:rPr>
              <a:t>học</a:t>
            </a:r>
            <a:r>
              <a:rPr kumimoji="0" lang="en-US" altLang="en-US" sz="1800" b="0" i="0" u="none" strike="noStrike" cap="none" normalizeH="0" baseline="0" smtClean="0">
                <a:ln>
                  <a:noFill/>
                </a:ln>
                <a:solidFill>
                  <a:srgbClr val="545454"/>
                </a:solidFill>
                <a:effectLst/>
                <a:latin typeface="Arial" panose="020B0604020202020204" pitchFamily="34" charset="0"/>
                <a:cs typeface="Arial" panose="020B0604020202020204" pitchFamily="34" charset="0"/>
              </a:rPr>
              <a:t> trong </a:t>
            </a:r>
            <a:r>
              <a:rPr kumimoji="0" lang="en-US" altLang="en-US" sz="1800" b="1" i="0" u="none" strike="noStrike" cap="none" normalizeH="0" baseline="0" smtClean="0">
                <a:ln>
                  <a:noFill/>
                </a:ln>
                <a:solidFill>
                  <a:srgbClr val="545454"/>
                </a:solidFill>
                <a:effectLst/>
                <a:latin typeface="Arial" panose="020B0604020202020204" pitchFamily="34" charset="0"/>
                <a:cs typeface="Arial" panose="020B0604020202020204" pitchFamily="34" charset="0"/>
              </a:rPr>
              <a:t>sách vở</a:t>
            </a:r>
            <a:r>
              <a:rPr kumimoji="0" lang="en-US" altLang="en-US" sz="1800" b="0" i="0" u="none" strike="noStrike" cap="none" normalizeH="0" baseline="0" smtClean="0">
                <a:ln>
                  <a:noFill/>
                </a:ln>
                <a:solidFill>
                  <a:srgbClr val="545454"/>
                </a:solidFill>
                <a:effectLst/>
                <a:latin typeface="Arial" panose="020B0604020202020204" pitchFamily="34" charset="0"/>
                <a:cs typeface="Arial" panose="020B0604020202020204" pitchFamily="34" charset="0"/>
              </a:rPr>
              <a:t>, </a:t>
            </a:r>
            <a:r>
              <a:rPr kumimoji="0" lang="en-US" altLang="en-US" sz="1800" b="1" i="0" u="none" strike="noStrike" cap="none" normalizeH="0" baseline="0" smtClean="0">
                <a:ln>
                  <a:noFill/>
                </a:ln>
                <a:solidFill>
                  <a:srgbClr val="545454"/>
                </a:solidFill>
                <a:effectLst/>
                <a:latin typeface="Arial" panose="020B0604020202020204" pitchFamily="34" charset="0"/>
                <a:cs typeface="Arial" panose="020B0604020202020204" pitchFamily="34" charset="0"/>
              </a:rPr>
              <a:t>học lẫn nhau</a:t>
            </a:r>
            <a:r>
              <a:rPr kumimoji="0" lang="en-US" altLang="en-US" sz="1800" b="0" i="0" u="none" strike="noStrike" cap="none" normalizeH="0" baseline="0" smtClean="0">
                <a:ln>
                  <a:noFill/>
                </a:ln>
                <a:solidFill>
                  <a:srgbClr val="545454"/>
                </a:solidFill>
                <a:effectLst/>
                <a:latin typeface="Arial" panose="020B0604020202020204" pitchFamily="34" charset="0"/>
                <a:cs typeface="Arial" panose="020B0604020202020204" pitchFamily="34" charset="0"/>
              </a:rPr>
              <a:t> và </a:t>
            </a:r>
            <a:r>
              <a:rPr kumimoji="0" lang="en-US" altLang="en-US" sz="1800" b="1" i="0" u="none" strike="noStrike" cap="none" normalizeH="0" baseline="0" smtClean="0">
                <a:ln>
                  <a:noFill/>
                </a:ln>
                <a:solidFill>
                  <a:srgbClr val="545454"/>
                </a:solidFill>
                <a:effectLst/>
                <a:latin typeface="Arial" panose="020B0604020202020204" pitchFamily="34" charset="0"/>
                <a:cs typeface="Arial" panose="020B0604020202020204" pitchFamily="34" charset="0"/>
              </a:rPr>
              <a:t>học</a:t>
            </a:r>
            <a:r>
              <a:rPr kumimoji="0" lang="en-US" altLang="en-US" sz="1800" b="0" i="0" u="none" strike="noStrike" cap="none" normalizeH="0" baseline="0" smtClean="0">
                <a:ln>
                  <a:noFill/>
                </a:ln>
                <a:solidFill>
                  <a:srgbClr val="545454"/>
                </a:solidFill>
                <a:effectLst/>
                <a:latin typeface="Arial" panose="020B0604020202020204" pitchFamily="34" charset="0"/>
                <a:cs typeface="Arial" panose="020B0604020202020204" pitchFamily="34" charset="0"/>
              </a:rPr>
              <a:t> dân”</a:t>
            </a:r>
            <a:r>
              <a:rPr kumimoji="0" lang="en-US" altLang="en-US" sz="1800" b="0" i="0" u="none" strike="noStrike" cap="none" normalizeH="0" baseline="0" smtClean="0">
                <a:ln>
                  <a:noFill/>
                </a:ln>
                <a:solidFill>
                  <a:schemeClr val="tx1"/>
                </a:solidFill>
                <a:effectLst/>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32418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left)">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left)">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186018"/>
            <a:ext cx="9404723" cy="1400530"/>
          </a:xfrm>
        </p:spPr>
        <p:txBody>
          <a:bodyPr/>
          <a:lstStyle/>
          <a:p>
            <a:pPr algn="ctr"/>
            <a:r>
              <a:rPr lang="en-US" b="1" i="1" dirty="0">
                <a:solidFill>
                  <a:srgbClr val="FFFF00"/>
                </a:solidFill>
                <a:latin typeface="Arial" panose="020B0604020202020204" pitchFamily="34" charset="0"/>
                <a:cs typeface="Arial" panose="020B0604020202020204" pitchFamily="34" charset="0"/>
              </a:rPr>
              <a:t>2.3. </a:t>
            </a:r>
            <a:r>
              <a:rPr lang="en-US" b="1" i="1" dirty="0" err="1">
                <a:solidFill>
                  <a:srgbClr val="FFFF00"/>
                </a:solidFill>
                <a:latin typeface="Arial" panose="020B0604020202020204" pitchFamily="34" charset="0"/>
                <a:cs typeface="Arial" panose="020B0604020202020204" pitchFamily="34" charset="0"/>
              </a:rPr>
              <a:t>Vận</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dụng</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tư</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tưởng</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Hồ</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Chí</a:t>
            </a:r>
            <a:r>
              <a:rPr lang="en-US" b="1" i="1" dirty="0">
                <a:solidFill>
                  <a:srgbClr val="FFFF00"/>
                </a:solidFill>
                <a:latin typeface="Arial" panose="020B0604020202020204" pitchFamily="34" charset="0"/>
                <a:cs typeface="Arial" panose="020B0604020202020204" pitchFamily="34" charset="0"/>
              </a:rPr>
              <a:t> Minh </a:t>
            </a:r>
            <a:r>
              <a:rPr lang="en-US" b="1" i="1" dirty="0" err="1">
                <a:solidFill>
                  <a:srgbClr val="FFFF00"/>
                </a:solidFill>
                <a:latin typeface="Arial" panose="020B0604020202020204" pitchFamily="34" charset="0"/>
                <a:cs typeface="Arial" panose="020B0604020202020204" pitchFamily="34" charset="0"/>
              </a:rPr>
              <a:t>về</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cán</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bộ</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và</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công</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tác</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cán</a:t>
            </a:r>
            <a:r>
              <a:rPr lang="en-US" b="1" i="1" dirty="0">
                <a:solidFill>
                  <a:srgbClr val="FFFF00"/>
                </a:solidFill>
                <a:latin typeface="Arial" panose="020B0604020202020204" pitchFamily="34" charset="0"/>
                <a:cs typeface="Arial" panose="020B0604020202020204" pitchFamily="34" charset="0"/>
              </a:rPr>
              <a:t> </a:t>
            </a:r>
            <a:r>
              <a:rPr lang="en-US" b="1" i="1" dirty="0" err="1">
                <a:solidFill>
                  <a:srgbClr val="FFFF00"/>
                </a:solidFill>
                <a:latin typeface="Arial" panose="020B0604020202020204" pitchFamily="34" charset="0"/>
                <a:cs typeface="Arial" panose="020B0604020202020204" pitchFamily="34" charset="0"/>
              </a:rPr>
              <a:t>bộ</a:t>
            </a:r>
            <a:r>
              <a:rPr lang="en-US" dirty="0">
                <a:solidFill>
                  <a:srgbClr val="FFFF00"/>
                </a:solidFill>
                <a:latin typeface="Arial" panose="020B0604020202020204" pitchFamily="34" charset="0"/>
                <a:cs typeface="Arial" panose="020B0604020202020204" pitchFamily="34" charset="0"/>
              </a:rPr>
              <a:t/>
            </a:r>
            <a:br>
              <a:rPr lang="en-US" dirty="0">
                <a:solidFill>
                  <a:srgbClr val="FFFF00"/>
                </a:solidFill>
                <a:latin typeface="Arial" panose="020B0604020202020204" pitchFamily="34" charset="0"/>
                <a:cs typeface="Arial" panose="020B0604020202020204" pitchFamily="34" charset="0"/>
              </a:rPr>
            </a:br>
            <a:endParaRPr lang="en-US" dirty="0">
              <a:solidFill>
                <a:srgbClr val="FFFF00"/>
              </a:solidFill>
              <a:latin typeface="Arial" panose="020B0604020202020204" pitchFamily="34" charset="0"/>
              <a:cs typeface="Arial" panose="020B0604020202020204" pitchFamily="34" charset="0"/>
            </a:endParaRPr>
          </a:p>
        </p:txBody>
      </p:sp>
      <p:sp>
        <p:nvSpPr>
          <p:cNvPr id="6" name="Isosceles Triangle 5"/>
          <p:cNvSpPr/>
          <p:nvPr/>
        </p:nvSpPr>
        <p:spPr>
          <a:xfrm>
            <a:off x="308872" y="1847850"/>
            <a:ext cx="5558528" cy="4452515"/>
          </a:xfrm>
          <a:prstGeom prst="triangl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Freeform 6"/>
          <p:cNvSpPr/>
          <p:nvPr/>
        </p:nvSpPr>
        <p:spPr>
          <a:xfrm>
            <a:off x="3018203" y="2503513"/>
            <a:ext cx="8449895" cy="1386351"/>
          </a:xfrm>
          <a:custGeom>
            <a:avLst/>
            <a:gdLst>
              <a:gd name="connsiteX0" fmla="*/ 0 w 3522133"/>
              <a:gd name="connsiteY0" fmla="*/ 321034 h 1926166"/>
              <a:gd name="connsiteX1" fmla="*/ 321034 w 3522133"/>
              <a:gd name="connsiteY1" fmla="*/ 0 h 1926166"/>
              <a:gd name="connsiteX2" fmla="*/ 3201099 w 3522133"/>
              <a:gd name="connsiteY2" fmla="*/ 0 h 1926166"/>
              <a:gd name="connsiteX3" fmla="*/ 3522133 w 3522133"/>
              <a:gd name="connsiteY3" fmla="*/ 321034 h 1926166"/>
              <a:gd name="connsiteX4" fmla="*/ 3522133 w 3522133"/>
              <a:gd name="connsiteY4" fmla="*/ 1605132 h 1926166"/>
              <a:gd name="connsiteX5" fmla="*/ 3201099 w 3522133"/>
              <a:gd name="connsiteY5" fmla="*/ 1926166 h 1926166"/>
              <a:gd name="connsiteX6" fmla="*/ 321034 w 3522133"/>
              <a:gd name="connsiteY6" fmla="*/ 1926166 h 1926166"/>
              <a:gd name="connsiteX7" fmla="*/ 0 w 3522133"/>
              <a:gd name="connsiteY7" fmla="*/ 1605132 h 1926166"/>
              <a:gd name="connsiteX8" fmla="*/ 0 w 3522133"/>
              <a:gd name="connsiteY8" fmla="*/ 321034 h 1926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2133" h="1926166">
                <a:moveTo>
                  <a:pt x="0" y="321034"/>
                </a:moveTo>
                <a:cubicBezTo>
                  <a:pt x="0" y="143732"/>
                  <a:pt x="143732" y="0"/>
                  <a:pt x="321034" y="0"/>
                </a:cubicBezTo>
                <a:lnTo>
                  <a:pt x="3201099" y="0"/>
                </a:lnTo>
                <a:cubicBezTo>
                  <a:pt x="3378401" y="0"/>
                  <a:pt x="3522133" y="143732"/>
                  <a:pt x="3522133" y="321034"/>
                </a:cubicBezTo>
                <a:lnTo>
                  <a:pt x="3522133" y="1605132"/>
                </a:lnTo>
                <a:cubicBezTo>
                  <a:pt x="3522133" y="1782434"/>
                  <a:pt x="3378401" y="1926166"/>
                  <a:pt x="3201099" y="1926166"/>
                </a:cubicBezTo>
                <a:lnTo>
                  <a:pt x="321034" y="1926166"/>
                </a:lnTo>
                <a:cubicBezTo>
                  <a:pt x="143732" y="1926166"/>
                  <a:pt x="0" y="1782434"/>
                  <a:pt x="0" y="1605132"/>
                </a:cubicBezTo>
                <a:lnTo>
                  <a:pt x="0" y="321034"/>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93088" tIns="193088" rIns="193088" bIns="193088" numCol="1" spcCol="1270" anchor="ctr" anchorCtr="0">
            <a:noAutofit/>
          </a:bodyPr>
          <a:lstStyle/>
          <a:p>
            <a:pPr lvl="0" algn="ctr" defTabSz="1155700">
              <a:lnSpc>
                <a:spcPct val="90000"/>
              </a:lnSpc>
              <a:spcBef>
                <a:spcPct val="0"/>
              </a:spcBef>
              <a:spcAft>
                <a:spcPct val="35000"/>
              </a:spcAft>
            </a:pPr>
            <a:r>
              <a:rPr lang="en-US" sz="3600" kern="1200" smtClean="0">
                <a:latin typeface="Arial" panose="020B0604020202020204" pitchFamily="34" charset="0"/>
                <a:cs typeface="Arial" panose="020B0604020202020204" pitchFamily="34" charset="0"/>
              </a:rPr>
              <a:t>2.3.1. Đánh giá chung</a:t>
            </a:r>
            <a:endParaRPr lang="en-US" sz="3600" kern="1200">
              <a:latin typeface="Arial" panose="020B0604020202020204" pitchFamily="34" charset="0"/>
              <a:cs typeface="Arial" panose="020B0604020202020204" pitchFamily="34" charset="0"/>
            </a:endParaRPr>
          </a:p>
        </p:txBody>
      </p:sp>
      <p:sp>
        <p:nvSpPr>
          <p:cNvPr id="8" name="Freeform 7"/>
          <p:cNvSpPr/>
          <p:nvPr/>
        </p:nvSpPr>
        <p:spPr>
          <a:xfrm>
            <a:off x="3018202" y="4401939"/>
            <a:ext cx="8449895" cy="1386351"/>
          </a:xfrm>
          <a:custGeom>
            <a:avLst/>
            <a:gdLst>
              <a:gd name="connsiteX0" fmla="*/ 0 w 3522133"/>
              <a:gd name="connsiteY0" fmla="*/ 321034 h 1926166"/>
              <a:gd name="connsiteX1" fmla="*/ 321034 w 3522133"/>
              <a:gd name="connsiteY1" fmla="*/ 0 h 1926166"/>
              <a:gd name="connsiteX2" fmla="*/ 3201099 w 3522133"/>
              <a:gd name="connsiteY2" fmla="*/ 0 h 1926166"/>
              <a:gd name="connsiteX3" fmla="*/ 3522133 w 3522133"/>
              <a:gd name="connsiteY3" fmla="*/ 321034 h 1926166"/>
              <a:gd name="connsiteX4" fmla="*/ 3522133 w 3522133"/>
              <a:gd name="connsiteY4" fmla="*/ 1605132 h 1926166"/>
              <a:gd name="connsiteX5" fmla="*/ 3201099 w 3522133"/>
              <a:gd name="connsiteY5" fmla="*/ 1926166 h 1926166"/>
              <a:gd name="connsiteX6" fmla="*/ 321034 w 3522133"/>
              <a:gd name="connsiteY6" fmla="*/ 1926166 h 1926166"/>
              <a:gd name="connsiteX7" fmla="*/ 0 w 3522133"/>
              <a:gd name="connsiteY7" fmla="*/ 1605132 h 1926166"/>
              <a:gd name="connsiteX8" fmla="*/ 0 w 3522133"/>
              <a:gd name="connsiteY8" fmla="*/ 321034 h 1926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2133" h="1926166">
                <a:moveTo>
                  <a:pt x="0" y="321034"/>
                </a:moveTo>
                <a:cubicBezTo>
                  <a:pt x="0" y="143732"/>
                  <a:pt x="143732" y="0"/>
                  <a:pt x="321034" y="0"/>
                </a:cubicBezTo>
                <a:lnTo>
                  <a:pt x="3201099" y="0"/>
                </a:lnTo>
                <a:cubicBezTo>
                  <a:pt x="3378401" y="0"/>
                  <a:pt x="3522133" y="143732"/>
                  <a:pt x="3522133" y="321034"/>
                </a:cubicBezTo>
                <a:lnTo>
                  <a:pt x="3522133" y="1605132"/>
                </a:lnTo>
                <a:cubicBezTo>
                  <a:pt x="3522133" y="1782434"/>
                  <a:pt x="3378401" y="1926166"/>
                  <a:pt x="3201099" y="1926166"/>
                </a:cubicBezTo>
                <a:lnTo>
                  <a:pt x="321034" y="1926166"/>
                </a:lnTo>
                <a:cubicBezTo>
                  <a:pt x="143732" y="1926166"/>
                  <a:pt x="0" y="1782434"/>
                  <a:pt x="0" y="1605132"/>
                </a:cubicBezTo>
                <a:lnTo>
                  <a:pt x="0" y="321034"/>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93088" tIns="193088" rIns="193088" bIns="193088" numCol="1" spcCol="1270" anchor="ctr" anchorCtr="0">
            <a:noAutofit/>
          </a:bodyPr>
          <a:lstStyle/>
          <a:p>
            <a:pPr lvl="0" algn="ctr" defTabSz="1155700">
              <a:lnSpc>
                <a:spcPct val="90000"/>
              </a:lnSpc>
              <a:spcBef>
                <a:spcPct val="0"/>
              </a:spcBef>
              <a:spcAft>
                <a:spcPct val="35000"/>
              </a:spcAft>
            </a:pPr>
            <a:r>
              <a:rPr lang="en-US" sz="3600" kern="1200" smtClean="0">
                <a:latin typeface="Arial" panose="020B0604020202020204" pitchFamily="34" charset="0"/>
                <a:cs typeface="Arial" panose="020B0604020202020204" pitchFamily="34" charset="0"/>
              </a:rPr>
              <a:t>2.3.2. Đánh giá cụ thể một số khâu của công tác cán bộ</a:t>
            </a:r>
            <a:endParaRPr lang="en-US" sz="3600" kern="12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6044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46111" y="253049"/>
            <a:ext cx="9403742" cy="1080452"/>
          </a:xfrm>
          <a:custGeom>
            <a:avLst/>
            <a:gdLst>
              <a:gd name="connsiteX0" fmla="*/ 0 w 3522133"/>
              <a:gd name="connsiteY0" fmla="*/ 321034 h 1926166"/>
              <a:gd name="connsiteX1" fmla="*/ 321034 w 3522133"/>
              <a:gd name="connsiteY1" fmla="*/ 0 h 1926166"/>
              <a:gd name="connsiteX2" fmla="*/ 3201099 w 3522133"/>
              <a:gd name="connsiteY2" fmla="*/ 0 h 1926166"/>
              <a:gd name="connsiteX3" fmla="*/ 3522133 w 3522133"/>
              <a:gd name="connsiteY3" fmla="*/ 321034 h 1926166"/>
              <a:gd name="connsiteX4" fmla="*/ 3522133 w 3522133"/>
              <a:gd name="connsiteY4" fmla="*/ 1605132 h 1926166"/>
              <a:gd name="connsiteX5" fmla="*/ 3201099 w 3522133"/>
              <a:gd name="connsiteY5" fmla="*/ 1926166 h 1926166"/>
              <a:gd name="connsiteX6" fmla="*/ 321034 w 3522133"/>
              <a:gd name="connsiteY6" fmla="*/ 1926166 h 1926166"/>
              <a:gd name="connsiteX7" fmla="*/ 0 w 3522133"/>
              <a:gd name="connsiteY7" fmla="*/ 1605132 h 1926166"/>
              <a:gd name="connsiteX8" fmla="*/ 0 w 3522133"/>
              <a:gd name="connsiteY8" fmla="*/ 321034 h 1926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2133" h="1926166">
                <a:moveTo>
                  <a:pt x="0" y="321034"/>
                </a:moveTo>
                <a:cubicBezTo>
                  <a:pt x="0" y="143732"/>
                  <a:pt x="143732" y="0"/>
                  <a:pt x="321034" y="0"/>
                </a:cubicBezTo>
                <a:lnTo>
                  <a:pt x="3201099" y="0"/>
                </a:lnTo>
                <a:cubicBezTo>
                  <a:pt x="3378401" y="0"/>
                  <a:pt x="3522133" y="143732"/>
                  <a:pt x="3522133" y="321034"/>
                </a:cubicBezTo>
                <a:lnTo>
                  <a:pt x="3522133" y="1605132"/>
                </a:lnTo>
                <a:cubicBezTo>
                  <a:pt x="3522133" y="1782434"/>
                  <a:pt x="3378401" y="1926166"/>
                  <a:pt x="3201099" y="1926166"/>
                </a:cubicBezTo>
                <a:lnTo>
                  <a:pt x="321034" y="1926166"/>
                </a:lnTo>
                <a:cubicBezTo>
                  <a:pt x="143732" y="1926166"/>
                  <a:pt x="0" y="1782434"/>
                  <a:pt x="0" y="1605132"/>
                </a:cubicBezTo>
                <a:lnTo>
                  <a:pt x="0" y="321034"/>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93088" tIns="193088" rIns="193088" bIns="193088" numCol="1" spcCol="1270" anchor="ctr" anchorCtr="0">
            <a:noAutofit/>
          </a:bodyPr>
          <a:lstStyle/>
          <a:p>
            <a:pPr lvl="0" algn="ctr" defTabSz="1155700">
              <a:lnSpc>
                <a:spcPct val="90000"/>
              </a:lnSpc>
              <a:spcBef>
                <a:spcPct val="0"/>
              </a:spcBef>
              <a:spcAft>
                <a:spcPct val="35000"/>
              </a:spcAft>
            </a:pPr>
            <a:r>
              <a:rPr lang="en-US" sz="3600" b="1" kern="1200" smtClean="0">
                <a:latin typeface="Arial" panose="020B0604020202020204" pitchFamily="34" charset="0"/>
                <a:cs typeface="Arial" panose="020B0604020202020204" pitchFamily="34" charset="0"/>
              </a:rPr>
              <a:t>2.3.1. Đánh giá chung</a:t>
            </a:r>
            <a:endParaRPr lang="en-US" sz="3600" b="1" kern="1200">
              <a:latin typeface="Arial" panose="020B0604020202020204" pitchFamily="34" charset="0"/>
              <a:cs typeface="Arial" panose="020B0604020202020204" pitchFamily="34" charset="0"/>
            </a:endParaRPr>
          </a:p>
        </p:txBody>
      </p:sp>
      <p:sp>
        <p:nvSpPr>
          <p:cNvPr id="7" name="L-Shape 6"/>
          <p:cNvSpPr/>
          <p:nvPr/>
        </p:nvSpPr>
        <p:spPr>
          <a:xfrm rot="5400000">
            <a:off x="2692587" y="2517629"/>
            <a:ext cx="2317259" cy="3855867"/>
          </a:xfrm>
          <a:prstGeom prst="corner">
            <a:avLst>
              <a:gd name="adj1" fmla="val 16120"/>
              <a:gd name="adj2" fmla="val 16110"/>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8" name="Freeform 7"/>
          <p:cNvSpPr/>
          <p:nvPr/>
        </p:nvSpPr>
        <p:spPr>
          <a:xfrm>
            <a:off x="2305779" y="3669702"/>
            <a:ext cx="3481098" cy="3051386"/>
          </a:xfrm>
          <a:custGeom>
            <a:avLst/>
            <a:gdLst>
              <a:gd name="connsiteX0" fmla="*/ 0 w 3481098"/>
              <a:gd name="connsiteY0" fmla="*/ 0 h 3051386"/>
              <a:gd name="connsiteX1" fmla="*/ 3481098 w 3481098"/>
              <a:gd name="connsiteY1" fmla="*/ 0 h 3051386"/>
              <a:gd name="connsiteX2" fmla="*/ 3481098 w 3481098"/>
              <a:gd name="connsiteY2" fmla="*/ 3051386 h 3051386"/>
              <a:gd name="connsiteX3" fmla="*/ 0 w 3481098"/>
              <a:gd name="connsiteY3" fmla="*/ 3051386 h 3051386"/>
              <a:gd name="connsiteX4" fmla="*/ 0 w 3481098"/>
              <a:gd name="connsiteY4" fmla="*/ 0 h 3051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1098" h="3051386">
                <a:moveTo>
                  <a:pt x="0" y="0"/>
                </a:moveTo>
                <a:lnTo>
                  <a:pt x="3481098" y="0"/>
                </a:lnTo>
                <a:lnTo>
                  <a:pt x="3481098" y="3051386"/>
                </a:lnTo>
                <a:lnTo>
                  <a:pt x="0" y="305138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05740" tIns="205740" rIns="205740" bIns="205740" numCol="1" spcCol="1270" anchor="t" anchorCtr="0">
            <a:noAutofit/>
          </a:bodyPr>
          <a:lstStyle/>
          <a:p>
            <a:pPr lvl="0" algn="l" defTabSz="2400300">
              <a:lnSpc>
                <a:spcPct val="90000"/>
              </a:lnSpc>
              <a:spcBef>
                <a:spcPct val="0"/>
              </a:spcBef>
              <a:spcAft>
                <a:spcPct val="35000"/>
              </a:spcAft>
            </a:pPr>
            <a:r>
              <a:rPr lang="en-US" sz="5400" b="1" i="1" kern="1200" smtClean="0">
                <a:latin typeface="Arial" panose="020B0604020202020204" pitchFamily="34" charset="0"/>
                <a:cs typeface="Arial" panose="020B0604020202020204" pitchFamily="34" charset="0"/>
              </a:rPr>
              <a:t>2.3.1.1. Ưu điểm</a:t>
            </a:r>
            <a:endParaRPr lang="en-US" sz="5400" b="1" kern="1200">
              <a:latin typeface="Arial" panose="020B0604020202020204" pitchFamily="34" charset="0"/>
              <a:cs typeface="Arial" panose="020B0604020202020204" pitchFamily="34" charset="0"/>
            </a:endParaRPr>
          </a:p>
        </p:txBody>
      </p:sp>
      <p:sp>
        <p:nvSpPr>
          <p:cNvPr id="9" name="Isosceles Triangle 8"/>
          <p:cNvSpPr/>
          <p:nvPr/>
        </p:nvSpPr>
        <p:spPr>
          <a:xfrm>
            <a:off x="5130066" y="2233755"/>
            <a:ext cx="656811" cy="656811"/>
          </a:xfrm>
          <a:prstGeom prst="triangle">
            <a:avLst>
              <a:gd name="adj" fmla="val 100000"/>
            </a:avLst>
          </a:prstGeom>
        </p:spPr>
        <p:style>
          <a:lnRef idx="2">
            <a:schemeClr val="accent3">
              <a:hueOff val="3283952"/>
              <a:satOff val="-25316"/>
              <a:lumOff val="686"/>
              <a:alphaOff val="0"/>
            </a:schemeClr>
          </a:lnRef>
          <a:fillRef idx="1">
            <a:schemeClr val="accent3">
              <a:hueOff val="3283952"/>
              <a:satOff val="-25316"/>
              <a:lumOff val="686"/>
              <a:alphaOff val="0"/>
            </a:schemeClr>
          </a:fillRef>
          <a:effectRef idx="0">
            <a:schemeClr val="accent3">
              <a:hueOff val="3283952"/>
              <a:satOff val="-25316"/>
              <a:lumOff val="686"/>
              <a:alphaOff val="0"/>
            </a:schemeClr>
          </a:effectRef>
          <a:fontRef idx="minor">
            <a:schemeClr val="lt1"/>
          </a:fontRef>
        </p:style>
      </p:sp>
      <p:sp>
        <p:nvSpPr>
          <p:cNvPr id="10" name="L-Shape 9"/>
          <p:cNvSpPr/>
          <p:nvPr/>
        </p:nvSpPr>
        <p:spPr>
          <a:xfrm rot="5400000">
            <a:off x="6954132" y="1463106"/>
            <a:ext cx="2317259" cy="3855867"/>
          </a:xfrm>
          <a:prstGeom prst="corner">
            <a:avLst>
              <a:gd name="adj1" fmla="val 16120"/>
              <a:gd name="adj2" fmla="val 16110"/>
            </a:avLst>
          </a:prstGeom>
        </p:spPr>
        <p:style>
          <a:lnRef idx="2">
            <a:schemeClr val="accent3">
              <a:hueOff val="6567904"/>
              <a:satOff val="-50632"/>
              <a:lumOff val="1373"/>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sp>
      <p:sp>
        <p:nvSpPr>
          <p:cNvPr id="11" name="Freeform 10"/>
          <p:cNvSpPr/>
          <p:nvPr/>
        </p:nvSpPr>
        <p:spPr>
          <a:xfrm>
            <a:off x="6567323" y="2615179"/>
            <a:ext cx="3481098" cy="3051386"/>
          </a:xfrm>
          <a:custGeom>
            <a:avLst/>
            <a:gdLst>
              <a:gd name="connsiteX0" fmla="*/ 0 w 3481098"/>
              <a:gd name="connsiteY0" fmla="*/ 0 h 3051386"/>
              <a:gd name="connsiteX1" fmla="*/ 3481098 w 3481098"/>
              <a:gd name="connsiteY1" fmla="*/ 0 h 3051386"/>
              <a:gd name="connsiteX2" fmla="*/ 3481098 w 3481098"/>
              <a:gd name="connsiteY2" fmla="*/ 3051386 h 3051386"/>
              <a:gd name="connsiteX3" fmla="*/ 0 w 3481098"/>
              <a:gd name="connsiteY3" fmla="*/ 3051386 h 3051386"/>
              <a:gd name="connsiteX4" fmla="*/ 0 w 3481098"/>
              <a:gd name="connsiteY4" fmla="*/ 0 h 3051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1098" h="3051386">
                <a:moveTo>
                  <a:pt x="0" y="0"/>
                </a:moveTo>
                <a:lnTo>
                  <a:pt x="3481098" y="0"/>
                </a:lnTo>
                <a:lnTo>
                  <a:pt x="3481098" y="3051386"/>
                </a:lnTo>
                <a:lnTo>
                  <a:pt x="0" y="305138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05740" tIns="205740" rIns="205740" bIns="205740" numCol="1" spcCol="1270" anchor="t" anchorCtr="0">
            <a:noAutofit/>
          </a:bodyPr>
          <a:lstStyle/>
          <a:p>
            <a:pPr lvl="0" algn="l" defTabSz="2400300">
              <a:lnSpc>
                <a:spcPct val="90000"/>
              </a:lnSpc>
              <a:spcBef>
                <a:spcPct val="0"/>
              </a:spcBef>
              <a:spcAft>
                <a:spcPct val="35000"/>
              </a:spcAft>
            </a:pPr>
            <a:r>
              <a:rPr lang="en-US" sz="5400" b="1" i="1" kern="1200" smtClean="0">
                <a:latin typeface="Arial" panose="020B0604020202020204" pitchFamily="34" charset="0"/>
                <a:cs typeface="Arial" panose="020B0604020202020204" pitchFamily="34" charset="0"/>
              </a:rPr>
              <a:t>2.3.1.2. Hạn chế, yếu kém</a:t>
            </a:r>
            <a:endParaRPr lang="en-US" sz="5400" b="1" kern="12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5165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500"/>
                                        <p:tgtEl>
                                          <p:spTgt spid="10"/>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103312" y="253049"/>
            <a:ext cx="8946541" cy="1251902"/>
          </a:xfrm>
          <a:custGeom>
            <a:avLst/>
            <a:gdLst>
              <a:gd name="connsiteX0" fmla="*/ 0 w 3522133"/>
              <a:gd name="connsiteY0" fmla="*/ 321034 h 1926166"/>
              <a:gd name="connsiteX1" fmla="*/ 321034 w 3522133"/>
              <a:gd name="connsiteY1" fmla="*/ 0 h 1926166"/>
              <a:gd name="connsiteX2" fmla="*/ 3201099 w 3522133"/>
              <a:gd name="connsiteY2" fmla="*/ 0 h 1926166"/>
              <a:gd name="connsiteX3" fmla="*/ 3522133 w 3522133"/>
              <a:gd name="connsiteY3" fmla="*/ 321034 h 1926166"/>
              <a:gd name="connsiteX4" fmla="*/ 3522133 w 3522133"/>
              <a:gd name="connsiteY4" fmla="*/ 1605132 h 1926166"/>
              <a:gd name="connsiteX5" fmla="*/ 3201099 w 3522133"/>
              <a:gd name="connsiteY5" fmla="*/ 1926166 h 1926166"/>
              <a:gd name="connsiteX6" fmla="*/ 321034 w 3522133"/>
              <a:gd name="connsiteY6" fmla="*/ 1926166 h 1926166"/>
              <a:gd name="connsiteX7" fmla="*/ 0 w 3522133"/>
              <a:gd name="connsiteY7" fmla="*/ 1605132 h 1926166"/>
              <a:gd name="connsiteX8" fmla="*/ 0 w 3522133"/>
              <a:gd name="connsiteY8" fmla="*/ 321034 h 1926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2133" h="1926166">
                <a:moveTo>
                  <a:pt x="0" y="321034"/>
                </a:moveTo>
                <a:cubicBezTo>
                  <a:pt x="0" y="143732"/>
                  <a:pt x="143732" y="0"/>
                  <a:pt x="321034" y="0"/>
                </a:cubicBezTo>
                <a:lnTo>
                  <a:pt x="3201099" y="0"/>
                </a:lnTo>
                <a:cubicBezTo>
                  <a:pt x="3378401" y="0"/>
                  <a:pt x="3522133" y="143732"/>
                  <a:pt x="3522133" y="321034"/>
                </a:cubicBezTo>
                <a:lnTo>
                  <a:pt x="3522133" y="1605132"/>
                </a:lnTo>
                <a:cubicBezTo>
                  <a:pt x="3522133" y="1782434"/>
                  <a:pt x="3378401" y="1926166"/>
                  <a:pt x="3201099" y="1926166"/>
                </a:cubicBezTo>
                <a:lnTo>
                  <a:pt x="321034" y="1926166"/>
                </a:lnTo>
                <a:cubicBezTo>
                  <a:pt x="143732" y="1926166"/>
                  <a:pt x="0" y="1782434"/>
                  <a:pt x="0" y="1605132"/>
                </a:cubicBezTo>
                <a:lnTo>
                  <a:pt x="0" y="321034"/>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93088" tIns="193088" rIns="193088" bIns="193088" numCol="1" spcCol="1270" anchor="ctr" anchorCtr="0">
            <a:noAutofit/>
          </a:bodyPr>
          <a:lstStyle/>
          <a:p>
            <a:pPr lvl="0" algn="ctr" defTabSz="1155700">
              <a:lnSpc>
                <a:spcPct val="90000"/>
              </a:lnSpc>
              <a:spcBef>
                <a:spcPct val="0"/>
              </a:spcBef>
              <a:spcAft>
                <a:spcPct val="35000"/>
              </a:spcAft>
            </a:pPr>
            <a:r>
              <a:rPr lang="en-US" sz="3600" b="1" kern="1200" smtClean="0">
                <a:latin typeface="Arial" panose="020B0604020202020204" pitchFamily="34" charset="0"/>
                <a:cs typeface="Arial" panose="020B0604020202020204" pitchFamily="34" charset="0"/>
              </a:rPr>
              <a:t>2.3.2. Đánh giá cụ thể một số khâu của công tác cán bộ</a:t>
            </a:r>
            <a:endParaRPr lang="en-US" sz="3600" b="1" kern="1200">
              <a:latin typeface="Arial" panose="020B0604020202020204" pitchFamily="34" charset="0"/>
              <a:cs typeface="Arial" panose="020B0604020202020204" pitchFamily="34" charset="0"/>
            </a:endParaRPr>
          </a:p>
        </p:txBody>
      </p:sp>
      <p:sp>
        <p:nvSpPr>
          <p:cNvPr id="7" name="Freeform 6"/>
          <p:cNvSpPr/>
          <p:nvPr/>
        </p:nvSpPr>
        <p:spPr>
          <a:xfrm>
            <a:off x="1467643" y="2636042"/>
            <a:ext cx="2135187" cy="2983707"/>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17532" tIns="117532" rIns="117532" bIns="117532" numCol="1" spcCol="1270" anchor="ctr" anchorCtr="0">
            <a:noAutofit/>
          </a:bodyPr>
          <a:lstStyle/>
          <a:p>
            <a:pPr lvl="0" algn="ctr" defTabSz="933450">
              <a:lnSpc>
                <a:spcPct val="90000"/>
              </a:lnSpc>
              <a:spcBef>
                <a:spcPct val="0"/>
              </a:spcBef>
              <a:spcAft>
                <a:spcPct val="35000"/>
              </a:spcAft>
            </a:pPr>
            <a:r>
              <a:rPr lang="en-US" sz="3600" b="1" i="1" kern="1200" smtClean="0">
                <a:solidFill>
                  <a:schemeClr val="bg1"/>
                </a:solidFill>
                <a:latin typeface="Arial" panose="020B0604020202020204" pitchFamily="34" charset="0"/>
                <a:cs typeface="Arial" panose="020B0604020202020204" pitchFamily="34" charset="0"/>
              </a:rPr>
              <a:t>2.3.2.1. Đánh giá cán bộ</a:t>
            </a:r>
            <a:endParaRPr lang="en-US" sz="3600" b="1" kern="1200">
              <a:solidFill>
                <a:schemeClr val="bg1"/>
              </a:solidFill>
              <a:latin typeface="Arial" panose="020B0604020202020204" pitchFamily="34" charset="0"/>
              <a:cs typeface="Arial" panose="020B0604020202020204" pitchFamily="34" charset="0"/>
            </a:endParaRPr>
          </a:p>
        </p:txBody>
      </p:sp>
      <p:sp>
        <p:nvSpPr>
          <p:cNvPr id="8" name="Freeform 7"/>
          <p:cNvSpPr/>
          <p:nvPr/>
        </p:nvSpPr>
        <p:spPr>
          <a:xfrm>
            <a:off x="3816350" y="3011835"/>
            <a:ext cx="452659" cy="1233265"/>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lvl="0" algn="ctr" defTabSz="755650">
              <a:lnSpc>
                <a:spcPct val="90000"/>
              </a:lnSpc>
              <a:spcBef>
                <a:spcPct val="0"/>
              </a:spcBef>
              <a:spcAft>
                <a:spcPct val="35000"/>
              </a:spcAft>
            </a:pPr>
            <a:endParaRPr lang="en-US" sz="2800" b="1" kern="1200">
              <a:solidFill>
                <a:schemeClr val="bg1"/>
              </a:solidFill>
              <a:latin typeface="Arial" panose="020B0604020202020204" pitchFamily="34" charset="0"/>
              <a:cs typeface="Arial" panose="020B0604020202020204" pitchFamily="34" charset="0"/>
            </a:endParaRPr>
          </a:p>
        </p:txBody>
      </p:sp>
      <p:sp>
        <p:nvSpPr>
          <p:cNvPr id="9" name="Freeform 8"/>
          <p:cNvSpPr/>
          <p:nvPr/>
        </p:nvSpPr>
        <p:spPr>
          <a:xfrm>
            <a:off x="4456906" y="2636042"/>
            <a:ext cx="2135187" cy="2983707"/>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3">
              <a:hueOff val="3283952"/>
              <a:satOff val="-25316"/>
              <a:lumOff val="686"/>
              <a:alphaOff val="0"/>
            </a:schemeClr>
          </a:fillRef>
          <a:effectRef idx="0">
            <a:schemeClr val="accent3">
              <a:hueOff val="3283952"/>
              <a:satOff val="-25316"/>
              <a:lumOff val="686"/>
              <a:alphaOff val="0"/>
            </a:schemeClr>
          </a:effectRef>
          <a:fontRef idx="minor">
            <a:schemeClr val="lt1"/>
          </a:fontRef>
        </p:style>
        <p:txBody>
          <a:bodyPr spcFirstLastPara="0" vert="horz" wrap="square" lIns="117532" tIns="117532" rIns="117532" bIns="117532" numCol="1" spcCol="1270" anchor="ctr" anchorCtr="0">
            <a:noAutofit/>
          </a:bodyPr>
          <a:lstStyle/>
          <a:p>
            <a:pPr lvl="0" algn="ctr" defTabSz="933450">
              <a:lnSpc>
                <a:spcPct val="90000"/>
              </a:lnSpc>
              <a:spcBef>
                <a:spcPct val="0"/>
              </a:spcBef>
              <a:spcAft>
                <a:spcPct val="35000"/>
              </a:spcAft>
            </a:pPr>
            <a:r>
              <a:rPr lang="en-US" sz="3600" b="1" i="1" kern="1200" smtClean="0">
                <a:solidFill>
                  <a:schemeClr val="bg1"/>
                </a:solidFill>
                <a:latin typeface="Arial" panose="020B0604020202020204" pitchFamily="34" charset="0"/>
                <a:cs typeface="Arial" panose="020B0604020202020204" pitchFamily="34" charset="0"/>
              </a:rPr>
              <a:t>2.3.2.2. Đào tạo, bồi dưỡng cán bộ </a:t>
            </a:r>
            <a:endParaRPr lang="en-US" sz="3600" b="1" kern="1200">
              <a:solidFill>
                <a:schemeClr val="bg1"/>
              </a:solidFill>
              <a:latin typeface="Arial" panose="020B0604020202020204" pitchFamily="34" charset="0"/>
              <a:cs typeface="Arial" panose="020B0604020202020204" pitchFamily="34" charset="0"/>
            </a:endParaRPr>
          </a:p>
        </p:txBody>
      </p:sp>
      <p:sp>
        <p:nvSpPr>
          <p:cNvPr id="10" name="Freeform 9"/>
          <p:cNvSpPr/>
          <p:nvPr/>
        </p:nvSpPr>
        <p:spPr>
          <a:xfrm>
            <a:off x="6805612" y="3011835"/>
            <a:ext cx="452659" cy="1233265"/>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0" tIns="105905" rIns="135798" bIns="105905" numCol="1" spcCol="1270" anchor="ctr" anchorCtr="0">
            <a:noAutofit/>
          </a:bodyPr>
          <a:lstStyle/>
          <a:p>
            <a:pPr lvl="0" algn="ctr" defTabSz="755650">
              <a:lnSpc>
                <a:spcPct val="90000"/>
              </a:lnSpc>
              <a:spcBef>
                <a:spcPct val="0"/>
              </a:spcBef>
              <a:spcAft>
                <a:spcPct val="35000"/>
              </a:spcAft>
            </a:pPr>
            <a:endParaRPr lang="en-US" sz="2800" b="1" kern="1200">
              <a:solidFill>
                <a:schemeClr val="bg1"/>
              </a:solidFill>
              <a:latin typeface="Arial" panose="020B0604020202020204" pitchFamily="34" charset="0"/>
              <a:cs typeface="Arial" panose="020B0604020202020204" pitchFamily="34" charset="0"/>
            </a:endParaRPr>
          </a:p>
        </p:txBody>
      </p:sp>
      <p:sp>
        <p:nvSpPr>
          <p:cNvPr id="11" name="Freeform 10"/>
          <p:cNvSpPr/>
          <p:nvPr/>
        </p:nvSpPr>
        <p:spPr>
          <a:xfrm>
            <a:off x="7446168" y="2636042"/>
            <a:ext cx="2135187" cy="2983707"/>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117532" tIns="117532" rIns="117532" bIns="117532" numCol="1" spcCol="1270" anchor="ctr" anchorCtr="0">
            <a:noAutofit/>
          </a:bodyPr>
          <a:lstStyle/>
          <a:p>
            <a:pPr lvl="0" algn="ctr" defTabSz="933450">
              <a:lnSpc>
                <a:spcPct val="90000"/>
              </a:lnSpc>
              <a:spcBef>
                <a:spcPct val="0"/>
              </a:spcBef>
              <a:spcAft>
                <a:spcPct val="35000"/>
              </a:spcAft>
            </a:pPr>
            <a:r>
              <a:rPr lang="en-US" sz="3600" b="1" i="1" kern="1200" smtClean="0">
                <a:solidFill>
                  <a:schemeClr val="bg1"/>
                </a:solidFill>
                <a:latin typeface="Arial" panose="020B0604020202020204" pitchFamily="34" charset="0"/>
                <a:cs typeface="Arial" panose="020B0604020202020204" pitchFamily="34" charset="0"/>
              </a:rPr>
              <a:t>2.3.2.3. Sử dụng cán bộ</a:t>
            </a:r>
            <a:endParaRPr lang="en-US" sz="3600" b="1" kern="120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8334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inVertical)">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281268"/>
            <a:ext cx="9404723" cy="1400530"/>
          </a:xfrm>
        </p:spPr>
        <p:txBody>
          <a:bodyPr/>
          <a:lstStyle/>
          <a:p>
            <a:pPr lvl="0" algn="ctr"/>
            <a:r>
              <a:rPr lang="en-US" sz="3600" b="1" dirty="0">
                <a:solidFill>
                  <a:srgbClr val="FFFF00"/>
                </a:solidFill>
                <a:latin typeface="Arial" panose="020B0604020202020204" pitchFamily="34" charset="0"/>
                <a:cs typeface="Arial" panose="020B0604020202020204" pitchFamily="34" charset="0"/>
              </a:rPr>
              <a:t>1.1. </a:t>
            </a:r>
            <a:r>
              <a:rPr lang="en-US" sz="3600" b="1" dirty="0" err="1">
                <a:solidFill>
                  <a:srgbClr val="FFFF00"/>
                </a:solidFill>
                <a:latin typeface="Arial" panose="020B0604020202020204" pitchFamily="34" charset="0"/>
                <a:cs typeface="Arial" panose="020B0604020202020204" pitchFamily="34" charset="0"/>
              </a:rPr>
              <a:t>Tư</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tưởng</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Hồ</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Chí</a:t>
            </a:r>
            <a:r>
              <a:rPr lang="en-US" sz="3600" b="1" dirty="0">
                <a:solidFill>
                  <a:srgbClr val="FFFF00"/>
                </a:solidFill>
                <a:latin typeface="Arial" panose="020B0604020202020204" pitchFamily="34" charset="0"/>
                <a:cs typeface="Arial" panose="020B0604020202020204" pitchFamily="34" charset="0"/>
              </a:rPr>
              <a:t> Minh </a:t>
            </a:r>
            <a:r>
              <a:rPr lang="en-US" sz="3600" b="1" dirty="0" err="1">
                <a:solidFill>
                  <a:srgbClr val="FFFF00"/>
                </a:solidFill>
                <a:latin typeface="Arial" panose="020B0604020202020204" pitchFamily="34" charset="0"/>
                <a:cs typeface="Arial" panose="020B0604020202020204" pitchFamily="34" charset="0"/>
              </a:rPr>
              <a:t>về</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vị</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trí</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vai</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trò</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của</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người</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cán</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bộ</a:t>
            </a:r>
            <a:r>
              <a:rPr lang="en-US" sz="3600" dirty="0">
                <a:solidFill>
                  <a:srgbClr val="FFFF00"/>
                </a:solidFill>
                <a:latin typeface="Arial" panose="020B0604020202020204" pitchFamily="34" charset="0"/>
                <a:cs typeface="Arial" panose="020B0604020202020204" pitchFamily="34" charset="0"/>
              </a:rPr>
              <a:t/>
            </a:r>
            <a:br>
              <a:rPr lang="en-US" sz="3600" dirty="0">
                <a:solidFill>
                  <a:srgbClr val="FFFF00"/>
                </a:solidFill>
                <a:latin typeface="Arial" panose="020B0604020202020204" pitchFamily="34" charset="0"/>
                <a:cs typeface="Arial" panose="020B0604020202020204" pitchFamily="34" charset="0"/>
              </a:rPr>
            </a:br>
            <a:endParaRPr lang="en-US" sz="3600" dirty="0">
              <a:solidFill>
                <a:srgbClr val="FFFF00"/>
              </a:solidFill>
            </a:endParaRPr>
          </a:p>
        </p:txBody>
      </p:sp>
      <p:sp>
        <p:nvSpPr>
          <p:cNvPr id="3" name="Content Placeholder 2"/>
          <p:cNvSpPr>
            <a:spLocks noGrp="1"/>
          </p:cNvSpPr>
          <p:nvPr>
            <p:ph idx="1"/>
          </p:nvPr>
        </p:nvSpPr>
        <p:spPr>
          <a:xfrm>
            <a:off x="455612" y="1995768"/>
            <a:ext cx="11393488" cy="4195481"/>
          </a:xfrm>
        </p:spPr>
        <p:txBody>
          <a:bodyPr>
            <a:noAutofit/>
          </a:bodyPr>
          <a:lstStyle/>
          <a:p>
            <a:pPr algn="just">
              <a:lnSpc>
                <a:spcPct val="150000"/>
              </a:lnSpc>
              <a:spcBef>
                <a:spcPts val="600"/>
              </a:spcBef>
              <a:spcAft>
                <a:spcPts val="600"/>
              </a:spcAft>
            </a:pPr>
            <a:r>
              <a:rPr lang="en-US" sz="3600" b="1" dirty="0" smtClean="0">
                <a:latin typeface="Arial" panose="020B0604020202020204" pitchFamily="34" charset="0"/>
                <a:cs typeface="Arial" panose="020B0604020202020204" pitchFamily="34" charset="0"/>
              </a:rPr>
              <a:t>“</a:t>
            </a:r>
            <a:r>
              <a:rPr lang="en-US" sz="3600" b="1" dirty="0" err="1" smtClean="0">
                <a:latin typeface="Arial" panose="020B0604020202020204" pitchFamily="34" charset="0"/>
                <a:cs typeface="Arial" panose="020B0604020202020204" pitchFamily="34" charset="0"/>
              </a:rPr>
              <a:t>Muôn</a:t>
            </a:r>
            <a:r>
              <a:rPr lang="en-US" sz="3600" b="1" dirty="0" smtClean="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việc</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thành</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công</a:t>
            </a:r>
            <a:r>
              <a:rPr lang="en-US" sz="3600" b="1" dirty="0">
                <a:latin typeface="Arial" panose="020B0604020202020204" pitchFamily="34" charset="0"/>
                <a:cs typeface="Arial" panose="020B0604020202020204" pitchFamily="34" charset="0"/>
              </a:rPr>
              <a:t> hay </a:t>
            </a:r>
            <a:r>
              <a:rPr lang="en-US" sz="3600" b="1" dirty="0" err="1">
                <a:latin typeface="Arial" panose="020B0604020202020204" pitchFamily="34" charset="0"/>
                <a:cs typeface="Arial" panose="020B0604020202020204" pitchFamily="34" charset="0"/>
              </a:rPr>
              <a:t>thất</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bại</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đều</a:t>
            </a:r>
            <a:r>
              <a:rPr lang="en-US" sz="3600" b="1" dirty="0">
                <a:latin typeface="Arial" panose="020B0604020202020204" pitchFamily="34" charset="0"/>
                <a:cs typeface="Arial" panose="020B0604020202020204" pitchFamily="34" charset="0"/>
              </a:rPr>
              <a:t> do </a:t>
            </a:r>
            <a:r>
              <a:rPr lang="en-US" sz="3600" b="1" dirty="0" err="1">
                <a:latin typeface="Arial" panose="020B0604020202020204" pitchFamily="34" charset="0"/>
                <a:cs typeface="Arial" panose="020B0604020202020204" pitchFamily="34" charset="0"/>
              </a:rPr>
              <a:t>cán</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bộ</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tốt</a:t>
            </a:r>
            <a:r>
              <a:rPr lang="en-US" sz="3600" b="1" dirty="0">
                <a:latin typeface="Arial" panose="020B0604020202020204" pitchFamily="34" charset="0"/>
                <a:cs typeface="Arial" panose="020B0604020202020204" pitchFamily="34" charset="0"/>
              </a:rPr>
              <a:t> hay </a:t>
            </a:r>
            <a:r>
              <a:rPr lang="en-US" sz="3600" b="1" dirty="0" err="1" smtClean="0">
                <a:latin typeface="Arial" panose="020B0604020202020204" pitchFamily="34" charset="0"/>
                <a:cs typeface="Arial" panose="020B0604020202020204" pitchFamily="34" charset="0"/>
              </a:rPr>
              <a:t>kém</a:t>
            </a:r>
            <a:r>
              <a:rPr lang="en-US" sz="3600" b="1" dirty="0" smtClean="0">
                <a:latin typeface="Arial" panose="020B0604020202020204" pitchFamily="34" charset="0"/>
                <a:cs typeface="Arial" panose="020B0604020202020204" pitchFamily="34" charset="0"/>
              </a:rPr>
              <a:t>”</a:t>
            </a:r>
          </a:p>
          <a:p>
            <a:pPr algn="just">
              <a:lnSpc>
                <a:spcPct val="150000"/>
              </a:lnSpc>
              <a:spcBef>
                <a:spcPts val="600"/>
              </a:spcBef>
              <a:spcAft>
                <a:spcPts val="600"/>
              </a:spcAft>
            </a:pPr>
            <a:r>
              <a:rPr lang="en-US" sz="3600" b="1" dirty="0">
                <a:latin typeface="Arial" panose="020B0604020202020204" pitchFamily="34" charset="0"/>
                <a:cs typeface="Arial" panose="020B0604020202020204" pitchFamily="34" charset="0"/>
              </a:rPr>
              <a:t>"</a:t>
            </a:r>
            <a:r>
              <a:rPr lang="en-US" sz="3600" b="1" dirty="0" err="1">
                <a:latin typeface="Arial" panose="020B0604020202020204" pitchFamily="34" charset="0"/>
                <a:cs typeface="Arial" panose="020B0604020202020204" pitchFamily="34" charset="0"/>
              </a:rPr>
              <a:t>Cán</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bộ</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là</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tiền</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vốn</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của</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đoàn</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thể</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Có</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vốn</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mới</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làm</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ra</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lãi</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Không</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có</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cán</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bộ</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tốt</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thì</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hỏng</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việc</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tức</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lỗ</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vốn</a:t>
            </a:r>
            <a:r>
              <a:rPr lang="en-US" sz="3600" b="1"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597302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281268"/>
            <a:ext cx="9404723" cy="1400530"/>
          </a:xfrm>
        </p:spPr>
        <p:txBody>
          <a:bodyPr/>
          <a:lstStyle/>
          <a:p>
            <a:pPr lvl="0" algn="ctr"/>
            <a:r>
              <a:rPr lang="en-US" sz="3600" b="1" dirty="0">
                <a:solidFill>
                  <a:srgbClr val="FFFF00"/>
                </a:solidFill>
                <a:latin typeface="Arial" panose="020B0604020202020204" pitchFamily="34" charset="0"/>
                <a:cs typeface="Arial" panose="020B0604020202020204" pitchFamily="34" charset="0"/>
              </a:rPr>
              <a:t>1.1. </a:t>
            </a:r>
            <a:r>
              <a:rPr lang="en-US" sz="3600" b="1" dirty="0" err="1">
                <a:solidFill>
                  <a:srgbClr val="FFFF00"/>
                </a:solidFill>
                <a:latin typeface="Arial" panose="020B0604020202020204" pitchFamily="34" charset="0"/>
                <a:cs typeface="Arial" panose="020B0604020202020204" pitchFamily="34" charset="0"/>
              </a:rPr>
              <a:t>Tư</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tưởng</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Hồ</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Chí</a:t>
            </a:r>
            <a:r>
              <a:rPr lang="en-US" sz="3600" b="1" dirty="0">
                <a:solidFill>
                  <a:srgbClr val="FFFF00"/>
                </a:solidFill>
                <a:latin typeface="Arial" panose="020B0604020202020204" pitchFamily="34" charset="0"/>
                <a:cs typeface="Arial" panose="020B0604020202020204" pitchFamily="34" charset="0"/>
              </a:rPr>
              <a:t> Minh </a:t>
            </a:r>
            <a:r>
              <a:rPr lang="en-US" sz="3600" b="1" dirty="0" err="1">
                <a:solidFill>
                  <a:srgbClr val="FFFF00"/>
                </a:solidFill>
                <a:latin typeface="Arial" panose="020B0604020202020204" pitchFamily="34" charset="0"/>
                <a:cs typeface="Arial" panose="020B0604020202020204" pitchFamily="34" charset="0"/>
              </a:rPr>
              <a:t>về</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vị</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trí</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vai</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trò</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của</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người</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cán</a:t>
            </a:r>
            <a:r>
              <a:rPr lang="en-US" sz="3600" b="1" dirty="0">
                <a:solidFill>
                  <a:srgbClr val="FFFF00"/>
                </a:solidFill>
                <a:latin typeface="Arial" panose="020B0604020202020204" pitchFamily="34" charset="0"/>
                <a:cs typeface="Arial" panose="020B0604020202020204" pitchFamily="34" charset="0"/>
              </a:rPr>
              <a:t> </a:t>
            </a:r>
            <a:r>
              <a:rPr lang="en-US" sz="3600" b="1" dirty="0" err="1">
                <a:solidFill>
                  <a:srgbClr val="FFFF00"/>
                </a:solidFill>
                <a:latin typeface="Arial" panose="020B0604020202020204" pitchFamily="34" charset="0"/>
                <a:cs typeface="Arial" panose="020B0604020202020204" pitchFamily="34" charset="0"/>
              </a:rPr>
              <a:t>bộ</a:t>
            </a:r>
            <a:r>
              <a:rPr lang="en-US" sz="3600" dirty="0">
                <a:solidFill>
                  <a:srgbClr val="FFFF00"/>
                </a:solidFill>
                <a:latin typeface="Arial" panose="020B0604020202020204" pitchFamily="34" charset="0"/>
                <a:cs typeface="Arial" panose="020B0604020202020204" pitchFamily="34" charset="0"/>
              </a:rPr>
              <a:t/>
            </a:r>
            <a:br>
              <a:rPr lang="en-US" sz="3600" dirty="0">
                <a:solidFill>
                  <a:srgbClr val="FFFF00"/>
                </a:solidFill>
                <a:latin typeface="Arial" panose="020B0604020202020204" pitchFamily="34" charset="0"/>
                <a:cs typeface="Arial" panose="020B0604020202020204" pitchFamily="34" charset="0"/>
              </a:rPr>
            </a:br>
            <a:endParaRPr lang="en-US" sz="3600" dirty="0">
              <a:solidFill>
                <a:srgbClr val="FFFF00"/>
              </a:solidFill>
            </a:endParaRPr>
          </a:p>
        </p:txBody>
      </p:sp>
      <p:sp>
        <p:nvSpPr>
          <p:cNvPr id="3" name="Content Placeholder 2"/>
          <p:cNvSpPr>
            <a:spLocks noGrp="1"/>
          </p:cNvSpPr>
          <p:nvPr>
            <p:ph idx="1"/>
          </p:nvPr>
        </p:nvSpPr>
        <p:spPr>
          <a:xfrm>
            <a:off x="360362" y="1681798"/>
            <a:ext cx="11545888" cy="4195481"/>
          </a:xfrm>
        </p:spPr>
        <p:txBody>
          <a:bodyPr>
            <a:noAutofit/>
          </a:bodyPr>
          <a:lstStyle/>
          <a:p>
            <a:pPr algn="just">
              <a:lnSpc>
                <a:spcPct val="150000"/>
              </a:lnSpc>
              <a:spcBef>
                <a:spcPts val="600"/>
              </a:spcBef>
              <a:spcAft>
                <a:spcPts val="600"/>
              </a:spcAft>
            </a:pPr>
            <a:r>
              <a:rPr lang="en-US" sz="2600" b="1" dirty="0" smtClean="0">
                <a:latin typeface="Arial" panose="020B0604020202020204" pitchFamily="34" charset="0"/>
                <a:cs typeface="Arial" panose="020B0604020202020204" pitchFamily="34" charset="0"/>
              </a:rPr>
              <a:t>“</a:t>
            </a:r>
            <a:r>
              <a:rPr lang="vi-VN" sz="2600" b="1" dirty="0">
                <a:latin typeface="Arial" panose="020B0604020202020204" pitchFamily="34" charset="0"/>
                <a:cs typeface="Arial" panose="020B0604020202020204" pitchFamily="34" charset="0"/>
              </a:rPr>
              <a:t>Khi đã có chính sách đúng, thì sự thành công hoặc thất bại của chính sách đó là do nơi cách tổ chức công việc, nơi lựa chọn cán bộ, và do nơi kiểm tra. Nếu ba điều ấy sơ sài, thì chính sách đúng mấy cũng vô ích</a:t>
            </a:r>
            <a:r>
              <a:rPr lang="vi-VN" sz="2600" b="1" dirty="0" smtClean="0">
                <a:latin typeface="Arial" panose="020B0604020202020204" pitchFamily="34" charset="0"/>
                <a:cs typeface="Arial" panose="020B0604020202020204" pitchFamily="34" charset="0"/>
              </a:rPr>
              <a:t>.</a:t>
            </a:r>
            <a:r>
              <a:rPr lang="en-US" sz="2600" b="1" dirty="0" smtClean="0">
                <a:latin typeface="Arial" panose="020B0604020202020204" pitchFamily="34" charset="0"/>
                <a:cs typeface="Arial" panose="020B0604020202020204" pitchFamily="34" charset="0"/>
              </a:rPr>
              <a:t>”</a:t>
            </a:r>
          </a:p>
          <a:p>
            <a:pPr algn="just">
              <a:lnSpc>
                <a:spcPct val="150000"/>
              </a:lnSpc>
              <a:spcBef>
                <a:spcPts val="600"/>
              </a:spcBef>
              <a:spcAft>
                <a:spcPts val="600"/>
              </a:spcAft>
            </a:pPr>
            <a:r>
              <a:rPr lang="vi-VN" sz="2600" b="1" dirty="0">
                <a:latin typeface="Arial" panose="020B0604020202020204" pitchFamily="34" charset="0"/>
                <a:cs typeface="Arial" panose="020B0604020202020204" pitchFamily="34" charset="0"/>
              </a:rPr>
              <a:t>"Cán bộ quyết định mọi việc. Các đồng chí đều là cán bộ cao cấp, đều giữ những trách nhiệm quan trọng. Công việc thành hay bại một phần lớn là do nơi tư tưởng đạo đức, thái độ và lề lối làm việc của các đồng chí”. </a:t>
            </a:r>
            <a:endParaRPr lang="en-US" sz="2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76996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281268"/>
            <a:ext cx="9404723" cy="1400530"/>
          </a:xfrm>
        </p:spPr>
        <p:txBody>
          <a:bodyPr/>
          <a:lstStyle/>
          <a:p>
            <a:pPr lvl="0" algn="ctr"/>
            <a:r>
              <a:rPr lang="en-US" sz="4000" b="1" dirty="0">
                <a:solidFill>
                  <a:srgbClr val="FFFF00"/>
                </a:solidFill>
                <a:latin typeface="Arial" panose="020B0604020202020204" pitchFamily="34" charset="0"/>
                <a:cs typeface="Arial" panose="020B0604020202020204" pitchFamily="34" charset="0"/>
              </a:rPr>
              <a:t>1.2. </a:t>
            </a:r>
            <a:r>
              <a:rPr lang="en-US" sz="4000" b="1" dirty="0" err="1">
                <a:solidFill>
                  <a:srgbClr val="FFFF00"/>
                </a:solidFill>
                <a:latin typeface="Arial" panose="020B0604020202020204" pitchFamily="34" charset="0"/>
                <a:cs typeface="Arial" panose="020B0604020202020204" pitchFamily="34" charset="0"/>
              </a:rPr>
              <a:t>Tư</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tưởng</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Hồ</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Chí</a:t>
            </a:r>
            <a:r>
              <a:rPr lang="en-US" sz="4000" b="1" dirty="0">
                <a:solidFill>
                  <a:srgbClr val="FFFF00"/>
                </a:solidFill>
                <a:latin typeface="Arial" panose="020B0604020202020204" pitchFamily="34" charset="0"/>
                <a:cs typeface="Arial" panose="020B0604020202020204" pitchFamily="34" charset="0"/>
              </a:rPr>
              <a:t> Minh </a:t>
            </a:r>
            <a:r>
              <a:rPr lang="en-US" sz="4000" b="1" dirty="0" err="1">
                <a:solidFill>
                  <a:srgbClr val="FFFF00"/>
                </a:solidFill>
                <a:latin typeface="Arial" panose="020B0604020202020204" pitchFamily="34" charset="0"/>
                <a:cs typeface="Arial" panose="020B0604020202020204" pitchFamily="34" charset="0"/>
              </a:rPr>
              <a:t>về</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đức</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tài</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của</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người</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cán</a:t>
            </a:r>
            <a:r>
              <a:rPr lang="en-US" sz="4000" b="1" dirty="0">
                <a:solidFill>
                  <a:srgbClr val="FFFF00"/>
                </a:solidFill>
                <a:latin typeface="Arial" panose="020B0604020202020204" pitchFamily="34" charset="0"/>
                <a:cs typeface="Arial" panose="020B0604020202020204" pitchFamily="34" charset="0"/>
              </a:rPr>
              <a:t> </a:t>
            </a:r>
            <a:r>
              <a:rPr lang="en-US" sz="4000" b="1" dirty="0" err="1">
                <a:solidFill>
                  <a:srgbClr val="FFFF00"/>
                </a:solidFill>
                <a:latin typeface="Arial" panose="020B0604020202020204" pitchFamily="34" charset="0"/>
                <a:cs typeface="Arial" panose="020B0604020202020204" pitchFamily="34" charset="0"/>
              </a:rPr>
              <a:t>bộ</a:t>
            </a:r>
            <a:r>
              <a:rPr lang="en-US" sz="4000" dirty="0">
                <a:solidFill>
                  <a:srgbClr val="FFFF00"/>
                </a:solidFill>
                <a:latin typeface="Arial" panose="020B0604020202020204" pitchFamily="34" charset="0"/>
                <a:cs typeface="Arial" panose="020B0604020202020204" pitchFamily="34" charset="0"/>
              </a:rPr>
              <a:t/>
            </a:r>
            <a:br>
              <a:rPr lang="en-US" sz="4000" dirty="0">
                <a:solidFill>
                  <a:srgbClr val="FFFF00"/>
                </a:solidFill>
                <a:latin typeface="Arial" panose="020B0604020202020204" pitchFamily="34" charset="0"/>
                <a:cs typeface="Arial" panose="020B0604020202020204" pitchFamily="34" charset="0"/>
              </a:rPr>
            </a:br>
            <a:endParaRPr lang="en-US" sz="4000" dirty="0">
              <a:solidFill>
                <a:srgbClr val="FFFF00"/>
              </a:solidFill>
            </a:endParaRPr>
          </a:p>
        </p:txBody>
      </p:sp>
      <p:sp>
        <p:nvSpPr>
          <p:cNvPr id="6" name="Isosceles Triangle 5"/>
          <p:cNvSpPr/>
          <p:nvPr/>
        </p:nvSpPr>
        <p:spPr>
          <a:xfrm>
            <a:off x="646111" y="2262188"/>
            <a:ext cx="5133459" cy="4195762"/>
          </a:xfrm>
          <a:prstGeom prst="triangle">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7" name="Freeform 6"/>
          <p:cNvSpPr/>
          <p:nvPr/>
        </p:nvSpPr>
        <p:spPr>
          <a:xfrm>
            <a:off x="3212841" y="2750343"/>
            <a:ext cx="7702809" cy="1466850"/>
          </a:xfrm>
          <a:custGeom>
            <a:avLst/>
            <a:gdLst>
              <a:gd name="connsiteX0" fmla="*/ 0 w 2727245"/>
              <a:gd name="connsiteY0" fmla="*/ 248582 h 1491462"/>
              <a:gd name="connsiteX1" fmla="*/ 248582 w 2727245"/>
              <a:gd name="connsiteY1" fmla="*/ 0 h 1491462"/>
              <a:gd name="connsiteX2" fmla="*/ 2478663 w 2727245"/>
              <a:gd name="connsiteY2" fmla="*/ 0 h 1491462"/>
              <a:gd name="connsiteX3" fmla="*/ 2727245 w 2727245"/>
              <a:gd name="connsiteY3" fmla="*/ 248582 h 1491462"/>
              <a:gd name="connsiteX4" fmla="*/ 2727245 w 2727245"/>
              <a:gd name="connsiteY4" fmla="*/ 1242880 h 1491462"/>
              <a:gd name="connsiteX5" fmla="*/ 2478663 w 2727245"/>
              <a:gd name="connsiteY5" fmla="*/ 1491462 h 1491462"/>
              <a:gd name="connsiteX6" fmla="*/ 248582 w 2727245"/>
              <a:gd name="connsiteY6" fmla="*/ 1491462 h 1491462"/>
              <a:gd name="connsiteX7" fmla="*/ 0 w 2727245"/>
              <a:gd name="connsiteY7" fmla="*/ 1242880 h 1491462"/>
              <a:gd name="connsiteX8" fmla="*/ 0 w 2727245"/>
              <a:gd name="connsiteY8" fmla="*/ 248582 h 1491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27245" h="1491462">
                <a:moveTo>
                  <a:pt x="0" y="248582"/>
                </a:moveTo>
                <a:cubicBezTo>
                  <a:pt x="0" y="111294"/>
                  <a:pt x="111294" y="0"/>
                  <a:pt x="248582" y="0"/>
                </a:cubicBezTo>
                <a:lnTo>
                  <a:pt x="2478663" y="0"/>
                </a:lnTo>
                <a:cubicBezTo>
                  <a:pt x="2615951" y="0"/>
                  <a:pt x="2727245" y="111294"/>
                  <a:pt x="2727245" y="248582"/>
                </a:cubicBezTo>
                <a:lnTo>
                  <a:pt x="2727245" y="1242880"/>
                </a:lnTo>
                <a:cubicBezTo>
                  <a:pt x="2727245" y="1380168"/>
                  <a:pt x="2615951" y="1491462"/>
                  <a:pt x="2478663" y="1491462"/>
                </a:cubicBezTo>
                <a:lnTo>
                  <a:pt x="248582" y="1491462"/>
                </a:lnTo>
                <a:cubicBezTo>
                  <a:pt x="111294" y="1491462"/>
                  <a:pt x="0" y="1380168"/>
                  <a:pt x="0" y="1242880"/>
                </a:cubicBezTo>
                <a:lnTo>
                  <a:pt x="0" y="248582"/>
                </a:lnTo>
                <a:close/>
              </a:path>
            </a:pathLst>
          </a:custGeom>
        </p:spPr>
        <p:style>
          <a:lnRef idx="2">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9007" tIns="149007" rIns="149007" bIns="149007" numCol="1" spcCol="1270" anchor="ctr" anchorCtr="0">
            <a:noAutofit/>
          </a:bodyPr>
          <a:lstStyle/>
          <a:p>
            <a:pPr lvl="0" algn="ctr" defTabSz="889000">
              <a:lnSpc>
                <a:spcPct val="150000"/>
              </a:lnSpc>
              <a:spcBef>
                <a:spcPts val="600"/>
              </a:spcBef>
              <a:spcAft>
                <a:spcPts val="600"/>
              </a:spcAft>
            </a:pPr>
            <a:r>
              <a:rPr lang="en-US" sz="3200" b="1" kern="1200" dirty="0" smtClean="0">
                <a:latin typeface="Arial" panose="020B0604020202020204" pitchFamily="34" charset="0"/>
                <a:cs typeface="Arial" panose="020B0604020202020204" pitchFamily="34" charset="0"/>
              </a:rPr>
              <a:t>1.2.2. </a:t>
            </a:r>
            <a:r>
              <a:rPr lang="en-US" sz="3200" b="1" kern="1200" dirty="0" err="1" smtClean="0">
                <a:latin typeface="Arial" panose="020B0604020202020204" pitchFamily="34" charset="0"/>
                <a:cs typeface="Arial" panose="020B0604020202020204" pitchFamily="34" charset="0"/>
              </a:rPr>
              <a:t>Yêu</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cầu</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của</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Hồ</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Chí</a:t>
            </a:r>
            <a:r>
              <a:rPr lang="en-US" sz="3200" b="1" kern="1200" dirty="0" smtClean="0">
                <a:latin typeface="Arial" panose="020B0604020202020204" pitchFamily="34" charset="0"/>
                <a:cs typeface="Arial" panose="020B0604020202020204" pitchFamily="34" charset="0"/>
              </a:rPr>
              <a:t> Minh </a:t>
            </a:r>
            <a:r>
              <a:rPr lang="en-US" sz="3200" b="1" kern="1200" dirty="0" err="1" smtClean="0">
                <a:latin typeface="Arial" panose="020B0604020202020204" pitchFamily="34" charset="0"/>
                <a:cs typeface="Arial" panose="020B0604020202020204" pitchFamily="34" charset="0"/>
              </a:rPr>
              <a:t>về</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năng</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lực</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của</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cán</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bộ</a:t>
            </a:r>
            <a:endParaRPr lang="en-US" sz="3200" b="1" kern="1200" dirty="0">
              <a:latin typeface="Arial" panose="020B0604020202020204" pitchFamily="34" charset="0"/>
              <a:cs typeface="Arial" panose="020B0604020202020204" pitchFamily="34" charset="0"/>
            </a:endParaRPr>
          </a:p>
        </p:txBody>
      </p:sp>
      <p:sp>
        <p:nvSpPr>
          <p:cNvPr id="8" name="Freeform 7"/>
          <p:cNvSpPr/>
          <p:nvPr/>
        </p:nvSpPr>
        <p:spPr>
          <a:xfrm>
            <a:off x="3212841" y="4591050"/>
            <a:ext cx="7702810" cy="1466850"/>
          </a:xfrm>
          <a:custGeom>
            <a:avLst/>
            <a:gdLst>
              <a:gd name="connsiteX0" fmla="*/ 0 w 2727245"/>
              <a:gd name="connsiteY0" fmla="*/ 248582 h 1491462"/>
              <a:gd name="connsiteX1" fmla="*/ 248582 w 2727245"/>
              <a:gd name="connsiteY1" fmla="*/ 0 h 1491462"/>
              <a:gd name="connsiteX2" fmla="*/ 2478663 w 2727245"/>
              <a:gd name="connsiteY2" fmla="*/ 0 h 1491462"/>
              <a:gd name="connsiteX3" fmla="*/ 2727245 w 2727245"/>
              <a:gd name="connsiteY3" fmla="*/ 248582 h 1491462"/>
              <a:gd name="connsiteX4" fmla="*/ 2727245 w 2727245"/>
              <a:gd name="connsiteY4" fmla="*/ 1242880 h 1491462"/>
              <a:gd name="connsiteX5" fmla="*/ 2478663 w 2727245"/>
              <a:gd name="connsiteY5" fmla="*/ 1491462 h 1491462"/>
              <a:gd name="connsiteX6" fmla="*/ 248582 w 2727245"/>
              <a:gd name="connsiteY6" fmla="*/ 1491462 h 1491462"/>
              <a:gd name="connsiteX7" fmla="*/ 0 w 2727245"/>
              <a:gd name="connsiteY7" fmla="*/ 1242880 h 1491462"/>
              <a:gd name="connsiteX8" fmla="*/ 0 w 2727245"/>
              <a:gd name="connsiteY8" fmla="*/ 248582 h 1491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27245" h="1491462">
                <a:moveTo>
                  <a:pt x="0" y="248582"/>
                </a:moveTo>
                <a:cubicBezTo>
                  <a:pt x="0" y="111294"/>
                  <a:pt x="111294" y="0"/>
                  <a:pt x="248582" y="0"/>
                </a:cubicBezTo>
                <a:lnTo>
                  <a:pt x="2478663" y="0"/>
                </a:lnTo>
                <a:cubicBezTo>
                  <a:pt x="2615951" y="0"/>
                  <a:pt x="2727245" y="111294"/>
                  <a:pt x="2727245" y="248582"/>
                </a:cubicBezTo>
                <a:lnTo>
                  <a:pt x="2727245" y="1242880"/>
                </a:lnTo>
                <a:cubicBezTo>
                  <a:pt x="2727245" y="1380168"/>
                  <a:pt x="2615951" y="1491462"/>
                  <a:pt x="2478663" y="1491462"/>
                </a:cubicBezTo>
                <a:lnTo>
                  <a:pt x="248582" y="1491462"/>
                </a:lnTo>
                <a:cubicBezTo>
                  <a:pt x="111294" y="1491462"/>
                  <a:pt x="0" y="1380168"/>
                  <a:pt x="0" y="1242880"/>
                </a:cubicBezTo>
                <a:lnTo>
                  <a:pt x="0" y="248582"/>
                </a:lnTo>
                <a:close/>
              </a:path>
            </a:pathLst>
          </a:custGeom>
        </p:spPr>
        <p:style>
          <a:lnRef idx="2">
            <a:schemeClr val="accent4">
              <a:hueOff val="2658761"/>
              <a:satOff val="962"/>
              <a:lumOff val="-784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9007" tIns="149007" rIns="149007" bIns="149007" numCol="1" spcCol="1270" anchor="ctr" anchorCtr="0">
            <a:noAutofit/>
          </a:bodyPr>
          <a:lstStyle/>
          <a:p>
            <a:pPr lvl="0" algn="ctr" defTabSz="889000">
              <a:lnSpc>
                <a:spcPct val="150000"/>
              </a:lnSpc>
              <a:spcBef>
                <a:spcPts val="600"/>
              </a:spcBef>
              <a:spcAft>
                <a:spcPts val="600"/>
              </a:spcAft>
            </a:pPr>
            <a:r>
              <a:rPr lang="en-US" sz="3200" b="1" kern="1200" dirty="0" smtClean="0">
                <a:latin typeface="Arial" panose="020B0604020202020204" pitchFamily="34" charset="0"/>
                <a:cs typeface="Arial" panose="020B0604020202020204" pitchFamily="34" charset="0"/>
              </a:rPr>
              <a:t>1.2.1. </a:t>
            </a:r>
            <a:r>
              <a:rPr lang="en-US" sz="3200" b="1" kern="1200" dirty="0" err="1" smtClean="0">
                <a:latin typeface="Arial" panose="020B0604020202020204" pitchFamily="34" charset="0"/>
                <a:cs typeface="Arial" panose="020B0604020202020204" pitchFamily="34" charset="0"/>
              </a:rPr>
              <a:t>Yêu</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cầu</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của</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Hồ</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Chí</a:t>
            </a:r>
            <a:r>
              <a:rPr lang="en-US" sz="3200" b="1" kern="1200" dirty="0" smtClean="0">
                <a:latin typeface="Arial" panose="020B0604020202020204" pitchFamily="34" charset="0"/>
                <a:cs typeface="Arial" panose="020B0604020202020204" pitchFamily="34" charset="0"/>
              </a:rPr>
              <a:t> Minh </a:t>
            </a:r>
            <a:r>
              <a:rPr lang="en-US" sz="3200" b="1" kern="1200" dirty="0" err="1" smtClean="0">
                <a:latin typeface="Arial" panose="020B0604020202020204" pitchFamily="34" charset="0"/>
                <a:cs typeface="Arial" panose="020B0604020202020204" pitchFamily="34" charset="0"/>
              </a:rPr>
              <a:t>về</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đạo</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đức</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của</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người</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cán</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bộ</a:t>
            </a:r>
            <a:endParaRPr lang="en-US" sz="3200" b="1" kern="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9069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46111" y="386398"/>
            <a:ext cx="9403742" cy="1061402"/>
          </a:xfrm>
          <a:custGeom>
            <a:avLst/>
            <a:gdLst>
              <a:gd name="connsiteX0" fmla="*/ 0 w 2727245"/>
              <a:gd name="connsiteY0" fmla="*/ 248582 h 1491462"/>
              <a:gd name="connsiteX1" fmla="*/ 248582 w 2727245"/>
              <a:gd name="connsiteY1" fmla="*/ 0 h 1491462"/>
              <a:gd name="connsiteX2" fmla="*/ 2478663 w 2727245"/>
              <a:gd name="connsiteY2" fmla="*/ 0 h 1491462"/>
              <a:gd name="connsiteX3" fmla="*/ 2727245 w 2727245"/>
              <a:gd name="connsiteY3" fmla="*/ 248582 h 1491462"/>
              <a:gd name="connsiteX4" fmla="*/ 2727245 w 2727245"/>
              <a:gd name="connsiteY4" fmla="*/ 1242880 h 1491462"/>
              <a:gd name="connsiteX5" fmla="*/ 2478663 w 2727245"/>
              <a:gd name="connsiteY5" fmla="*/ 1491462 h 1491462"/>
              <a:gd name="connsiteX6" fmla="*/ 248582 w 2727245"/>
              <a:gd name="connsiteY6" fmla="*/ 1491462 h 1491462"/>
              <a:gd name="connsiteX7" fmla="*/ 0 w 2727245"/>
              <a:gd name="connsiteY7" fmla="*/ 1242880 h 1491462"/>
              <a:gd name="connsiteX8" fmla="*/ 0 w 2727245"/>
              <a:gd name="connsiteY8" fmla="*/ 248582 h 1491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27245" h="1491462">
                <a:moveTo>
                  <a:pt x="0" y="248582"/>
                </a:moveTo>
                <a:cubicBezTo>
                  <a:pt x="0" y="111294"/>
                  <a:pt x="111294" y="0"/>
                  <a:pt x="248582" y="0"/>
                </a:cubicBezTo>
                <a:lnTo>
                  <a:pt x="2478663" y="0"/>
                </a:lnTo>
                <a:cubicBezTo>
                  <a:pt x="2615951" y="0"/>
                  <a:pt x="2727245" y="111294"/>
                  <a:pt x="2727245" y="248582"/>
                </a:cubicBezTo>
                <a:lnTo>
                  <a:pt x="2727245" y="1242880"/>
                </a:lnTo>
                <a:cubicBezTo>
                  <a:pt x="2727245" y="1380168"/>
                  <a:pt x="2615951" y="1491462"/>
                  <a:pt x="2478663" y="1491462"/>
                </a:cubicBezTo>
                <a:lnTo>
                  <a:pt x="248582" y="1491462"/>
                </a:lnTo>
                <a:cubicBezTo>
                  <a:pt x="111294" y="1491462"/>
                  <a:pt x="0" y="1380168"/>
                  <a:pt x="0" y="1242880"/>
                </a:cubicBezTo>
                <a:lnTo>
                  <a:pt x="0" y="248582"/>
                </a:lnTo>
                <a:close/>
              </a:path>
            </a:pathLst>
          </a:custGeom>
        </p:spPr>
        <p:style>
          <a:lnRef idx="2">
            <a:schemeClr val="accent4">
              <a:hueOff val="2658761"/>
              <a:satOff val="962"/>
              <a:lumOff val="-784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9007" tIns="149007" rIns="149007" bIns="149007" numCol="1" spcCol="1270" anchor="ctr" anchorCtr="0">
            <a:noAutofit/>
          </a:bodyPr>
          <a:lstStyle/>
          <a:p>
            <a:pPr lvl="0" algn="ctr" defTabSz="889000">
              <a:spcBef>
                <a:spcPts val="600"/>
              </a:spcBef>
              <a:spcAft>
                <a:spcPts val="600"/>
              </a:spcAft>
            </a:pPr>
            <a:r>
              <a:rPr lang="en-US" sz="3200" b="1" kern="1200" dirty="0" smtClean="0">
                <a:latin typeface="Arial" panose="020B0604020202020204" pitchFamily="34" charset="0"/>
                <a:cs typeface="Arial" panose="020B0604020202020204" pitchFamily="34" charset="0"/>
              </a:rPr>
              <a:t>1.2.1. </a:t>
            </a:r>
            <a:r>
              <a:rPr lang="en-US" sz="3200" b="1" kern="1200" dirty="0" err="1" smtClean="0">
                <a:latin typeface="Arial" panose="020B0604020202020204" pitchFamily="34" charset="0"/>
                <a:cs typeface="Arial" panose="020B0604020202020204" pitchFamily="34" charset="0"/>
              </a:rPr>
              <a:t>Yêu</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cầu</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của</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Hồ</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Chí</a:t>
            </a:r>
            <a:r>
              <a:rPr lang="en-US" sz="3200" b="1" kern="1200" dirty="0" smtClean="0">
                <a:latin typeface="Arial" panose="020B0604020202020204" pitchFamily="34" charset="0"/>
                <a:cs typeface="Arial" panose="020B0604020202020204" pitchFamily="34" charset="0"/>
              </a:rPr>
              <a:t> Minh </a:t>
            </a:r>
            <a:r>
              <a:rPr lang="en-US" sz="3200" b="1" kern="1200" dirty="0" err="1" smtClean="0">
                <a:latin typeface="Arial" panose="020B0604020202020204" pitchFamily="34" charset="0"/>
                <a:cs typeface="Arial" panose="020B0604020202020204" pitchFamily="34" charset="0"/>
              </a:rPr>
              <a:t>về</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đạo</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đức</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của</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người</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cán</a:t>
            </a:r>
            <a:r>
              <a:rPr lang="en-US" sz="3200" b="1" kern="1200" dirty="0" smtClean="0">
                <a:latin typeface="Arial" panose="020B0604020202020204" pitchFamily="34" charset="0"/>
                <a:cs typeface="Arial" panose="020B0604020202020204" pitchFamily="34" charset="0"/>
              </a:rPr>
              <a:t> </a:t>
            </a:r>
            <a:r>
              <a:rPr lang="en-US" sz="3200" b="1" kern="1200" dirty="0" err="1" smtClean="0">
                <a:latin typeface="Arial" panose="020B0604020202020204" pitchFamily="34" charset="0"/>
                <a:cs typeface="Arial" panose="020B0604020202020204" pitchFamily="34" charset="0"/>
              </a:rPr>
              <a:t>bộ</a:t>
            </a:r>
            <a:endParaRPr lang="en-US" sz="3200" b="1" kern="1200" dirty="0">
              <a:latin typeface="Arial" panose="020B0604020202020204" pitchFamily="34" charset="0"/>
              <a:cs typeface="Arial" panose="020B0604020202020204" pitchFamily="34" charset="0"/>
            </a:endParaRPr>
          </a:p>
        </p:txBody>
      </p:sp>
      <p:sp>
        <p:nvSpPr>
          <p:cNvPr id="7" name="Freeform 6"/>
          <p:cNvSpPr/>
          <p:nvPr/>
        </p:nvSpPr>
        <p:spPr>
          <a:xfrm>
            <a:off x="883932" y="2038350"/>
            <a:ext cx="8883196" cy="1328420"/>
          </a:xfrm>
          <a:custGeom>
            <a:avLst/>
            <a:gdLst>
              <a:gd name="connsiteX0" fmla="*/ 0 w 6908800"/>
              <a:gd name="connsiteY0" fmla="*/ 162560 h 1625600"/>
              <a:gd name="connsiteX1" fmla="*/ 162560 w 6908800"/>
              <a:gd name="connsiteY1" fmla="*/ 0 h 1625600"/>
              <a:gd name="connsiteX2" fmla="*/ 6746240 w 6908800"/>
              <a:gd name="connsiteY2" fmla="*/ 0 h 1625600"/>
              <a:gd name="connsiteX3" fmla="*/ 6908800 w 6908800"/>
              <a:gd name="connsiteY3" fmla="*/ 162560 h 1625600"/>
              <a:gd name="connsiteX4" fmla="*/ 6908800 w 6908800"/>
              <a:gd name="connsiteY4" fmla="*/ 1463040 h 1625600"/>
              <a:gd name="connsiteX5" fmla="*/ 6746240 w 6908800"/>
              <a:gd name="connsiteY5" fmla="*/ 1625600 h 1625600"/>
              <a:gd name="connsiteX6" fmla="*/ 162560 w 6908800"/>
              <a:gd name="connsiteY6" fmla="*/ 1625600 h 1625600"/>
              <a:gd name="connsiteX7" fmla="*/ 0 w 6908800"/>
              <a:gd name="connsiteY7" fmla="*/ 1463040 h 1625600"/>
              <a:gd name="connsiteX8" fmla="*/ 0 w 6908800"/>
              <a:gd name="connsiteY8" fmla="*/ 162560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8800" h="1625600">
                <a:moveTo>
                  <a:pt x="0" y="162560"/>
                </a:moveTo>
                <a:cubicBezTo>
                  <a:pt x="0" y="72781"/>
                  <a:pt x="72781" y="0"/>
                  <a:pt x="162560" y="0"/>
                </a:cubicBezTo>
                <a:lnTo>
                  <a:pt x="6746240" y="0"/>
                </a:lnTo>
                <a:cubicBezTo>
                  <a:pt x="6836019" y="0"/>
                  <a:pt x="6908800" y="72781"/>
                  <a:pt x="6908800" y="162560"/>
                </a:cubicBezTo>
                <a:lnTo>
                  <a:pt x="6908800" y="1463040"/>
                </a:lnTo>
                <a:cubicBezTo>
                  <a:pt x="6908800" y="1552819"/>
                  <a:pt x="6836019" y="1625600"/>
                  <a:pt x="6746240" y="1625600"/>
                </a:cubicBezTo>
                <a:lnTo>
                  <a:pt x="162560" y="1625600"/>
                </a:lnTo>
                <a:cubicBezTo>
                  <a:pt x="72781" y="1625600"/>
                  <a:pt x="0" y="1552819"/>
                  <a:pt x="0" y="1463040"/>
                </a:cubicBezTo>
                <a:lnTo>
                  <a:pt x="0" y="16256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61912" tIns="161912" rIns="1820837" bIns="161912" numCol="1" spcCol="1270" anchor="ctr" anchorCtr="0">
            <a:noAutofit/>
          </a:bodyPr>
          <a:lstStyle/>
          <a:p>
            <a:pPr lvl="0" algn="ctr" defTabSz="1333500">
              <a:lnSpc>
                <a:spcPct val="90000"/>
              </a:lnSpc>
              <a:spcBef>
                <a:spcPct val="0"/>
              </a:spcBef>
              <a:spcAft>
                <a:spcPct val="35000"/>
              </a:spcAft>
            </a:pPr>
            <a:r>
              <a:rPr lang="en-US" sz="3600" b="1" i="1" kern="1200" smtClean="0">
                <a:solidFill>
                  <a:schemeClr val="tx1"/>
                </a:solidFill>
                <a:latin typeface="Arial" panose="020B0604020202020204" pitchFamily="34" charset="0"/>
                <a:cs typeface="Arial" panose="020B0604020202020204" pitchFamily="34" charset="0"/>
              </a:rPr>
              <a:t>1.2.1.1. Vai trò của đạo đức cách mạng</a:t>
            </a:r>
            <a:endParaRPr lang="en-US" sz="3600" b="1" kern="1200">
              <a:solidFill>
                <a:schemeClr val="tx1"/>
              </a:solidFill>
              <a:latin typeface="Arial" panose="020B0604020202020204" pitchFamily="34" charset="0"/>
              <a:cs typeface="Arial" panose="020B0604020202020204" pitchFamily="34" charset="0"/>
            </a:endParaRPr>
          </a:p>
        </p:txBody>
      </p:sp>
      <p:sp>
        <p:nvSpPr>
          <p:cNvPr id="8" name="Freeform 7"/>
          <p:cNvSpPr/>
          <p:nvPr/>
        </p:nvSpPr>
        <p:spPr>
          <a:xfrm>
            <a:off x="1667742" y="3588173"/>
            <a:ext cx="8883196" cy="1328420"/>
          </a:xfrm>
          <a:custGeom>
            <a:avLst/>
            <a:gdLst>
              <a:gd name="connsiteX0" fmla="*/ 0 w 6908800"/>
              <a:gd name="connsiteY0" fmla="*/ 162560 h 1625600"/>
              <a:gd name="connsiteX1" fmla="*/ 162560 w 6908800"/>
              <a:gd name="connsiteY1" fmla="*/ 0 h 1625600"/>
              <a:gd name="connsiteX2" fmla="*/ 6746240 w 6908800"/>
              <a:gd name="connsiteY2" fmla="*/ 0 h 1625600"/>
              <a:gd name="connsiteX3" fmla="*/ 6908800 w 6908800"/>
              <a:gd name="connsiteY3" fmla="*/ 162560 h 1625600"/>
              <a:gd name="connsiteX4" fmla="*/ 6908800 w 6908800"/>
              <a:gd name="connsiteY4" fmla="*/ 1463040 h 1625600"/>
              <a:gd name="connsiteX5" fmla="*/ 6746240 w 6908800"/>
              <a:gd name="connsiteY5" fmla="*/ 1625600 h 1625600"/>
              <a:gd name="connsiteX6" fmla="*/ 162560 w 6908800"/>
              <a:gd name="connsiteY6" fmla="*/ 1625600 h 1625600"/>
              <a:gd name="connsiteX7" fmla="*/ 0 w 6908800"/>
              <a:gd name="connsiteY7" fmla="*/ 1463040 h 1625600"/>
              <a:gd name="connsiteX8" fmla="*/ 0 w 6908800"/>
              <a:gd name="connsiteY8" fmla="*/ 162560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8800" h="1625600">
                <a:moveTo>
                  <a:pt x="0" y="162560"/>
                </a:moveTo>
                <a:cubicBezTo>
                  <a:pt x="0" y="72781"/>
                  <a:pt x="72781" y="0"/>
                  <a:pt x="162560" y="0"/>
                </a:cubicBezTo>
                <a:lnTo>
                  <a:pt x="6746240" y="0"/>
                </a:lnTo>
                <a:cubicBezTo>
                  <a:pt x="6836019" y="0"/>
                  <a:pt x="6908800" y="72781"/>
                  <a:pt x="6908800" y="162560"/>
                </a:cubicBezTo>
                <a:lnTo>
                  <a:pt x="6908800" y="1463040"/>
                </a:lnTo>
                <a:cubicBezTo>
                  <a:pt x="6908800" y="1552819"/>
                  <a:pt x="6836019" y="1625600"/>
                  <a:pt x="6746240" y="1625600"/>
                </a:cubicBezTo>
                <a:lnTo>
                  <a:pt x="162560" y="1625600"/>
                </a:lnTo>
                <a:cubicBezTo>
                  <a:pt x="72781" y="1625600"/>
                  <a:pt x="0" y="1552819"/>
                  <a:pt x="0" y="1463040"/>
                </a:cubicBezTo>
                <a:lnTo>
                  <a:pt x="0" y="162560"/>
                </a:lnTo>
                <a:close/>
              </a:path>
            </a:pathLst>
          </a:custGeom>
        </p:spPr>
        <p:style>
          <a:lnRef idx="2">
            <a:schemeClr val="lt1">
              <a:hueOff val="0"/>
              <a:satOff val="0"/>
              <a:lumOff val="0"/>
              <a:alphaOff val="0"/>
            </a:schemeClr>
          </a:lnRef>
          <a:fillRef idx="1">
            <a:schemeClr val="accent4">
              <a:hueOff val="1329380"/>
              <a:satOff val="481"/>
              <a:lumOff val="-3921"/>
              <a:alphaOff val="0"/>
            </a:schemeClr>
          </a:fillRef>
          <a:effectRef idx="0">
            <a:schemeClr val="accent4">
              <a:hueOff val="1329380"/>
              <a:satOff val="481"/>
              <a:lumOff val="-3921"/>
              <a:alphaOff val="0"/>
            </a:schemeClr>
          </a:effectRef>
          <a:fontRef idx="minor">
            <a:schemeClr val="lt1"/>
          </a:fontRef>
        </p:style>
        <p:txBody>
          <a:bodyPr spcFirstLastPara="0" vert="horz" wrap="square" lIns="161912" tIns="161912" rIns="1828153" bIns="161912" numCol="1" spcCol="1270" anchor="ctr" anchorCtr="0">
            <a:noAutofit/>
          </a:bodyPr>
          <a:lstStyle/>
          <a:p>
            <a:pPr lvl="0" algn="ctr" defTabSz="1333500">
              <a:lnSpc>
                <a:spcPct val="90000"/>
              </a:lnSpc>
              <a:spcBef>
                <a:spcPct val="0"/>
              </a:spcBef>
              <a:spcAft>
                <a:spcPct val="35000"/>
              </a:spcAft>
            </a:pPr>
            <a:r>
              <a:rPr lang="en-US" sz="3600" b="1" i="1" kern="1200" smtClean="0">
                <a:solidFill>
                  <a:schemeClr val="tx1"/>
                </a:solidFill>
                <a:latin typeface="Arial" panose="020B0604020202020204" pitchFamily="34" charset="0"/>
                <a:cs typeface="Arial" panose="020B0604020202020204" pitchFamily="34" charset="0"/>
              </a:rPr>
              <a:t>1.2.1.2. Yêu cầu đạo đức đối với cán bộ</a:t>
            </a:r>
            <a:endParaRPr lang="en-US" sz="3600" b="1" kern="1200">
              <a:solidFill>
                <a:schemeClr val="tx1"/>
              </a:solidFill>
              <a:latin typeface="Arial" panose="020B0604020202020204" pitchFamily="34" charset="0"/>
              <a:cs typeface="Arial" panose="020B0604020202020204" pitchFamily="34" charset="0"/>
            </a:endParaRPr>
          </a:p>
        </p:txBody>
      </p:sp>
      <p:sp>
        <p:nvSpPr>
          <p:cNvPr id="9" name="Freeform 8"/>
          <p:cNvSpPr/>
          <p:nvPr/>
        </p:nvSpPr>
        <p:spPr>
          <a:xfrm>
            <a:off x="2451554" y="5137996"/>
            <a:ext cx="8883196" cy="1328420"/>
          </a:xfrm>
          <a:custGeom>
            <a:avLst/>
            <a:gdLst>
              <a:gd name="connsiteX0" fmla="*/ 0 w 6908800"/>
              <a:gd name="connsiteY0" fmla="*/ 162560 h 1625600"/>
              <a:gd name="connsiteX1" fmla="*/ 162560 w 6908800"/>
              <a:gd name="connsiteY1" fmla="*/ 0 h 1625600"/>
              <a:gd name="connsiteX2" fmla="*/ 6746240 w 6908800"/>
              <a:gd name="connsiteY2" fmla="*/ 0 h 1625600"/>
              <a:gd name="connsiteX3" fmla="*/ 6908800 w 6908800"/>
              <a:gd name="connsiteY3" fmla="*/ 162560 h 1625600"/>
              <a:gd name="connsiteX4" fmla="*/ 6908800 w 6908800"/>
              <a:gd name="connsiteY4" fmla="*/ 1463040 h 1625600"/>
              <a:gd name="connsiteX5" fmla="*/ 6746240 w 6908800"/>
              <a:gd name="connsiteY5" fmla="*/ 1625600 h 1625600"/>
              <a:gd name="connsiteX6" fmla="*/ 162560 w 6908800"/>
              <a:gd name="connsiteY6" fmla="*/ 1625600 h 1625600"/>
              <a:gd name="connsiteX7" fmla="*/ 0 w 6908800"/>
              <a:gd name="connsiteY7" fmla="*/ 1463040 h 1625600"/>
              <a:gd name="connsiteX8" fmla="*/ 0 w 6908800"/>
              <a:gd name="connsiteY8" fmla="*/ 162560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8800" h="1625600">
                <a:moveTo>
                  <a:pt x="0" y="162560"/>
                </a:moveTo>
                <a:cubicBezTo>
                  <a:pt x="0" y="72781"/>
                  <a:pt x="72781" y="0"/>
                  <a:pt x="162560" y="0"/>
                </a:cubicBezTo>
                <a:lnTo>
                  <a:pt x="6746240" y="0"/>
                </a:lnTo>
                <a:cubicBezTo>
                  <a:pt x="6836019" y="0"/>
                  <a:pt x="6908800" y="72781"/>
                  <a:pt x="6908800" y="162560"/>
                </a:cubicBezTo>
                <a:lnTo>
                  <a:pt x="6908800" y="1463040"/>
                </a:lnTo>
                <a:cubicBezTo>
                  <a:pt x="6908800" y="1552819"/>
                  <a:pt x="6836019" y="1625600"/>
                  <a:pt x="6746240" y="1625600"/>
                </a:cubicBezTo>
                <a:lnTo>
                  <a:pt x="162560" y="1625600"/>
                </a:lnTo>
                <a:cubicBezTo>
                  <a:pt x="72781" y="1625600"/>
                  <a:pt x="0" y="1552819"/>
                  <a:pt x="0" y="1463040"/>
                </a:cubicBezTo>
                <a:lnTo>
                  <a:pt x="0" y="162560"/>
                </a:lnTo>
                <a:close/>
              </a:path>
            </a:pathLst>
          </a:custGeom>
        </p:spPr>
        <p:style>
          <a:lnRef idx="2">
            <a:schemeClr val="lt1">
              <a:hueOff val="0"/>
              <a:satOff val="0"/>
              <a:lumOff val="0"/>
              <a:alphaOff val="0"/>
            </a:schemeClr>
          </a:lnRef>
          <a:fillRef idx="1">
            <a:schemeClr val="accent4">
              <a:hueOff val="2658761"/>
              <a:satOff val="962"/>
              <a:lumOff val="-7843"/>
              <a:alphaOff val="0"/>
            </a:schemeClr>
          </a:fillRef>
          <a:effectRef idx="0">
            <a:schemeClr val="accent4">
              <a:hueOff val="2658761"/>
              <a:satOff val="962"/>
              <a:lumOff val="-7843"/>
              <a:alphaOff val="0"/>
            </a:schemeClr>
          </a:effectRef>
          <a:fontRef idx="minor">
            <a:schemeClr val="lt1"/>
          </a:fontRef>
        </p:style>
        <p:txBody>
          <a:bodyPr spcFirstLastPara="0" vert="horz" wrap="square" lIns="161912" tIns="161912" rIns="1828153" bIns="161912" numCol="1" spcCol="1270" anchor="ctr" anchorCtr="0">
            <a:noAutofit/>
          </a:bodyPr>
          <a:lstStyle/>
          <a:p>
            <a:pPr lvl="0" algn="ctr" defTabSz="1333500">
              <a:lnSpc>
                <a:spcPct val="90000"/>
              </a:lnSpc>
              <a:spcBef>
                <a:spcPct val="0"/>
              </a:spcBef>
              <a:spcAft>
                <a:spcPct val="35000"/>
              </a:spcAft>
            </a:pPr>
            <a:r>
              <a:rPr lang="en-US" sz="3600" b="1" i="1" kern="1200" smtClean="0">
                <a:solidFill>
                  <a:schemeClr val="tx1"/>
                </a:solidFill>
                <a:latin typeface="Arial" panose="020B0604020202020204" pitchFamily="34" charset="0"/>
                <a:cs typeface="Arial" panose="020B0604020202020204" pitchFamily="34" charset="0"/>
              </a:rPr>
              <a:t>1.2.1.3. Những nguyên tắc xây dựng đạo đức mới</a:t>
            </a:r>
            <a:endParaRPr lang="en-US" sz="3600" b="1" kern="1200">
              <a:solidFill>
                <a:schemeClr val="tx1"/>
              </a:solidFill>
              <a:latin typeface="Arial" panose="020B0604020202020204" pitchFamily="34" charset="0"/>
              <a:cs typeface="Arial" panose="020B0604020202020204" pitchFamily="34" charset="0"/>
            </a:endParaRPr>
          </a:p>
        </p:txBody>
      </p:sp>
      <p:sp>
        <p:nvSpPr>
          <p:cNvPr id="10" name="Freeform 9"/>
          <p:cNvSpPr/>
          <p:nvPr/>
        </p:nvSpPr>
        <p:spPr>
          <a:xfrm>
            <a:off x="8408521" y="3045735"/>
            <a:ext cx="1358607" cy="863473"/>
          </a:xfrm>
          <a:custGeom>
            <a:avLst/>
            <a:gdLst>
              <a:gd name="connsiteX0" fmla="*/ 0 w 1056640"/>
              <a:gd name="connsiteY0" fmla="*/ 581152 h 1056640"/>
              <a:gd name="connsiteX1" fmla="*/ 237744 w 1056640"/>
              <a:gd name="connsiteY1" fmla="*/ 581152 h 1056640"/>
              <a:gd name="connsiteX2" fmla="*/ 237744 w 1056640"/>
              <a:gd name="connsiteY2" fmla="*/ 0 h 1056640"/>
              <a:gd name="connsiteX3" fmla="*/ 818896 w 1056640"/>
              <a:gd name="connsiteY3" fmla="*/ 0 h 1056640"/>
              <a:gd name="connsiteX4" fmla="*/ 818896 w 1056640"/>
              <a:gd name="connsiteY4" fmla="*/ 581152 h 1056640"/>
              <a:gd name="connsiteX5" fmla="*/ 1056640 w 1056640"/>
              <a:gd name="connsiteY5" fmla="*/ 581152 h 1056640"/>
              <a:gd name="connsiteX6" fmla="*/ 528320 w 1056640"/>
              <a:gd name="connsiteY6" fmla="*/ 1056640 h 1056640"/>
              <a:gd name="connsiteX7" fmla="*/ 0 w 1056640"/>
              <a:gd name="connsiteY7" fmla="*/ 581152 h 1056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6640" h="1056640">
                <a:moveTo>
                  <a:pt x="0" y="581152"/>
                </a:moveTo>
                <a:lnTo>
                  <a:pt x="237744" y="581152"/>
                </a:lnTo>
                <a:lnTo>
                  <a:pt x="237744" y="0"/>
                </a:lnTo>
                <a:lnTo>
                  <a:pt x="818896" y="0"/>
                </a:lnTo>
                <a:lnTo>
                  <a:pt x="818896" y="581152"/>
                </a:lnTo>
                <a:lnTo>
                  <a:pt x="1056640" y="581152"/>
                </a:lnTo>
                <a:lnTo>
                  <a:pt x="528320" y="1056640"/>
                </a:lnTo>
                <a:lnTo>
                  <a:pt x="0" y="581152"/>
                </a:lnTo>
                <a:close/>
              </a:path>
            </a:pathLst>
          </a:cu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83464" tIns="45720" rIns="283464" bIns="307238" numCol="1" spcCol="1270" anchor="ctr" anchorCtr="0">
            <a:noAutofit/>
          </a:bodyPr>
          <a:lstStyle/>
          <a:p>
            <a:pPr lvl="0" algn="ctr" defTabSz="1600200">
              <a:lnSpc>
                <a:spcPct val="90000"/>
              </a:lnSpc>
              <a:spcBef>
                <a:spcPct val="0"/>
              </a:spcBef>
              <a:spcAft>
                <a:spcPct val="35000"/>
              </a:spcAft>
            </a:pPr>
            <a:endParaRPr lang="en-US" sz="4400" b="1" kern="1200">
              <a:solidFill>
                <a:schemeClr val="tx1"/>
              </a:solidFill>
              <a:latin typeface="Arial" panose="020B0604020202020204" pitchFamily="34" charset="0"/>
              <a:cs typeface="Arial" panose="020B0604020202020204" pitchFamily="34" charset="0"/>
            </a:endParaRPr>
          </a:p>
        </p:txBody>
      </p:sp>
      <p:sp>
        <p:nvSpPr>
          <p:cNvPr id="11" name="Freeform 10"/>
          <p:cNvSpPr/>
          <p:nvPr/>
        </p:nvSpPr>
        <p:spPr>
          <a:xfrm>
            <a:off x="9192332" y="4586702"/>
            <a:ext cx="1358607" cy="863473"/>
          </a:xfrm>
          <a:custGeom>
            <a:avLst/>
            <a:gdLst>
              <a:gd name="connsiteX0" fmla="*/ 0 w 1056640"/>
              <a:gd name="connsiteY0" fmla="*/ 581152 h 1056640"/>
              <a:gd name="connsiteX1" fmla="*/ 237744 w 1056640"/>
              <a:gd name="connsiteY1" fmla="*/ 581152 h 1056640"/>
              <a:gd name="connsiteX2" fmla="*/ 237744 w 1056640"/>
              <a:gd name="connsiteY2" fmla="*/ 0 h 1056640"/>
              <a:gd name="connsiteX3" fmla="*/ 818896 w 1056640"/>
              <a:gd name="connsiteY3" fmla="*/ 0 h 1056640"/>
              <a:gd name="connsiteX4" fmla="*/ 818896 w 1056640"/>
              <a:gd name="connsiteY4" fmla="*/ 581152 h 1056640"/>
              <a:gd name="connsiteX5" fmla="*/ 1056640 w 1056640"/>
              <a:gd name="connsiteY5" fmla="*/ 581152 h 1056640"/>
              <a:gd name="connsiteX6" fmla="*/ 528320 w 1056640"/>
              <a:gd name="connsiteY6" fmla="*/ 1056640 h 1056640"/>
              <a:gd name="connsiteX7" fmla="*/ 0 w 1056640"/>
              <a:gd name="connsiteY7" fmla="*/ 581152 h 1056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6640" h="1056640">
                <a:moveTo>
                  <a:pt x="0" y="581152"/>
                </a:moveTo>
                <a:lnTo>
                  <a:pt x="237744" y="581152"/>
                </a:lnTo>
                <a:lnTo>
                  <a:pt x="237744" y="0"/>
                </a:lnTo>
                <a:lnTo>
                  <a:pt x="818896" y="0"/>
                </a:lnTo>
                <a:lnTo>
                  <a:pt x="818896" y="581152"/>
                </a:lnTo>
                <a:lnTo>
                  <a:pt x="1056640" y="581152"/>
                </a:lnTo>
                <a:lnTo>
                  <a:pt x="528320" y="1056640"/>
                </a:lnTo>
                <a:lnTo>
                  <a:pt x="0" y="581152"/>
                </a:lnTo>
                <a:close/>
              </a:path>
            </a:pathLst>
          </a:custGeom>
        </p:spPr>
        <p:style>
          <a:lnRef idx="2">
            <a:schemeClr val="accent4">
              <a:tint val="40000"/>
              <a:alpha val="90000"/>
              <a:hueOff val="3137075"/>
              <a:satOff val="-4001"/>
              <a:lumOff val="-1561"/>
              <a:alphaOff val="0"/>
            </a:schemeClr>
          </a:lnRef>
          <a:fillRef idx="1">
            <a:schemeClr val="accent4">
              <a:tint val="40000"/>
              <a:alpha val="90000"/>
              <a:hueOff val="3137075"/>
              <a:satOff val="-4001"/>
              <a:lumOff val="-1561"/>
              <a:alphaOff val="0"/>
            </a:schemeClr>
          </a:fillRef>
          <a:effectRef idx="0">
            <a:schemeClr val="accent4">
              <a:tint val="40000"/>
              <a:alpha val="90000"/>
              <a:hueOff val="3137075"/>
              <a:satOff val="-4001"/>
              <a:lumOff val="-1561"/>
              <a:alphaOff val="0"/>
            </a:schemeClr>
          </a:effectRef>
          <a:fontRef idx="minor">
            <a:schemeClr val="dk1">
              <a:hueOff val="0"/>
              <a:satOff val="0"/>
              <a:lumOff val="0"/>
              <a:alphaOff val="0"/>
            </a:schemeClr>
          </a:fontRef>
        </p:style>
        <p:txBody>
          <a:bodyPr spcFirstLastPara="0" vert="horz" wrap="square" lIns="283464" tIns="45720" rIns="283464" bIns="307238" numCol="1" spcCol="1270" anchor="ctr" anchorCtr="0">
            <a:noAutofit/>
          </a:bodyPr>
          <a:lstStyle/>
          <a:p>
            <a:pPr lvl="0" algn="ctr" defTabSz="1600200">
              <a:lnSpc>
                <a:spcPct val="90000"/>
              </a:lnSpc>
              <a:spcBef>
                <a:spcPct val="0"/>
              </a:spcBef>
              <a:spcAft>
                <a:spcPct val="35000"/>
              </a:spcAft>
            </a:pPr>
            <a:endParaRPr lang="en-US" sz="4400" b="1" kern="120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643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8360" y="1557618"/>
            <a:ext cx="11661690" cy="4195481"/>
          </a:xfrm>
        </p:spPr>
        <p:txBody>
          <a:bodyPr>
            <a:noAutofit/>
          </a:bodyPr>
          <a:lstStyle/>
          <a:p>
            <a:pPr algn="just"/>
            <a:r>
              <a:rPr lang="en-US" sz="2600" dirty="0" smtClean="0">
                <a:latin typeface="Arial" panose="020B0604020202020204" pitchFamily="34" charset="0"/>
                <a:cs typeface="Arial" panose="020B0604020202020204" pitchFamily="34" charset="0"/>
              </a:rPr>
              <a:t>“</a:t>
            </a:r>
            <a:r>
              <a:rPr lang="vi-VN" sz="2600" dirty="0" smtClean="0">
                <a:latin typeface="Arial" panose="020B0604020202020204" pitchFamily="34" charset="0"/>
                <a:cs typeface="Arial" panose="020B0604020202020204" pitchFamily="34" charset="0"/>
              </a:rPr>
              <a:t>Cũng </a:t>
            </a:r>
            <a:r>
              <a:rPr lang="vi-VN" sz="2600" dirty="0">
                <a:latin typeface="Arial" panose="020B0604020202020204" pitchFamily="34" charset="0"/>
                <a:cs typeface="Arial" panose="020B0604020202020204" pitchFamily="34" charset="0"/>
              </a:rPr>
              <a:t>như sông thì có nguồn mới có nước, không có nguồn thì sông cạn. Cây phải có gốc, không có gốc thì cây héo. Người cách mạng phải có đạo đức, không có đạo đức thì dù tài giỏi mấy cũng không lãnh đạo được nhân dân</a:t>
            </a:r>
            <a:r>
              <a:rPr lang="vi-VN" sz="2600" dirty="0" smtClean="0">
                <a:latin typeface="Arial" panose="020B0604020202020204" pitchFamily="34" charset="0"/>
                <a:cs typeface="Arial" panose="020B0604020202020204" pitchFamily="34" charset="0"/>
              </a:rPr>
              <a:t>.</a:t>
            </a:r>
            <a:r>
              <a:rPr lang="en-US" sz="2600" dirty="0" smtClean="0">
                <a:latin typeface="Arial" panose="020B0604020202020204" pitchFamily="34" charset="0"/>
                <a:cs typeface="Arial" panose="020B0604020202020204" pitchFamily="34" charset="0"/>
              </a:rPr>
              <a:t>”</a:t>
            </a:r>
          </a:p>
          <a:p>
            <a:pPr algn="just"/>
            <a:r>
              <a:rPr lang="vi-VN" sz="2600" dirty="0">
                <a:latin typeface="Arial" panose="020B0604020202020204" pitchFamily="34" charset="0"/>
                <a:cs typeface="Arial" panose="020B0604020202020204" pitchFamily="34" charset="0"/>
              </a:rPr>
              <a:t>“Làm cách mạng để cải tạo xã hội cũ thành xã hội mới là một sự nghiệp rất vẻ vang, nhưng nó cũng là một nhiệm vụ rất nặng nề, một cuộc đấu tranh rất phức tạp, lâu dài, gian khổ. Sức có mạnh mới gánh được nặng và đi được xa. Người cách mạng phải có đạo đức cách mạng làm nền tảng, mới hoàn thành được nhiệm vụ cách mạng vẻ vang</a:t>
            </a:r>
            <a:r>
              <a:rPr lang="vi-VN" sz="2600" dirty="0" smtClean="0">
                <a:latin typeface="Arial" panose="020B0604020202020204" pitchFamily="34" charset="0"/>
                <a:cs typeface="Arial" panose="020B0604020202020204" pitchFamily="34" charset="0"/>
              </a:rPr>
              <a:t>”</a:t>
            </a:r>
            <a:endParaRPr lang="en-US" sz="2600" dirty="0" smtClean="0">
              <a:latin typeface="Arial" panose="020B0604020202020204" pitchFamily="34" charset="0"/>
              <a:cs typeface="Arial" panose="020B0604020202020204" pitchFamily="34" charset="0"/>
            </a:endParaRPr>
          </a:p>
          <a:p>
            <a:pPr algn="just"/>
            <a:r>
              <a:rPr lang="vi-VN" sz="2600" dirty="0">
                <a:latin typeface="Arial" panose="020B0604020202020204" pitchFamily="34" charset="0"/>
                <a:cs typeface="Arial" panose="020B0604020202020204" pitchFamily="34" charset="0"/>
              </a:rPr>
              <a:t>Tuy năng lực và công việc của mỗi người khác nhau, người làm việc to, người làm việc nhỏ; nhưng ai giữ được đạo đức đều là người cao thượng.</a:t>
            </a:r>
            <a:endParaRPr lang="en-US" sz="2600" dirty="0">
              <a:latin typeface="Arial" panose="020B0604020202020204" pitchFamily="34" charset="0"/>
              <a:cs typeface="Arial" panose="020B0604020202020204" pitchFamily="34" charset="0"/>
            </a:endParaRPr>
          </a:p>
        </p:txBody>
      </p:sp>
      <p:sp>
        <p:nvSpPr>
          <p:cNvPr id="4" name="Freeform 3"/>
          <p:cNvSpPr/>
          <p:nvPr/>
        </p:nvSpPr>
        <p:spPr>
          <a:xfrm>
            <a:off x="492210" y="253048"/>
            <a:ext cx="9712523" cy="775652"/>
          </a:xfrm>
          <a:custGeom>
            <a:avLst/>
            <a:gdLst>
              <a:gd name="connsiteX0" fmla="*/ 0 w 6908800"/>
              <a:gd name="connsiteY0" fmla="*/ 162560 h 1625600"/>
              <a:gd name="connsiteX1" fmla="*/ 162560 w 6908800"/>
              <a:gd name="connsiteY1" fmla="*/ 0 h 1625600"/>
              <a:gd name="connsiteX2" fmla="*/ 6746240 w 6908800"/>
              <a:gd name="connsiteY2" fmla="*/ 0 h 1625600"/>
              <a:gd name="connsiteX3" fmla="*/ 6908800 w 6908800"/>
              <a:gd name="connsiteY3" fmla="*/ 162560 h 1625600"/>
              <a:gd name="connsiteX4" fmla="*/ 6908800 w 6908800"/>
              <a:gd name="connsiteY4" fmla="*/ 1463040 h 1625600"/>
              <a:gd name="connsiteX5" fmla="*/ 6746240 w 6908800"/>
              <a:gd name="connsiteY5" fmla="*/ 1625600 h 1625600"/>
              <a:gd name="connsiteX6" fmla="*/ 162560 w 6908800"/>
              <a:gd name="connsiteY6" fmla="*/ 1625600 h 1625600"/>
              <a:gd name="connsiteX7" fmla="*/ 0 w 6908800"/>
              <a:gd name="connsiteY7" fmla="*/ 1463040 h 1625600"/>
              <a:gd name="connsiteX8" fmla="*/ 0 w 6908800"/>
              <a:gd name="connsiteY8" fmla="*/ 162560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8800" h="1625600">
                <a:moveTo>
                  <a:pt x="0" y="162560"/>
                </a:moveTo>
                <a:cubicBezTo>
                  <a:pt x="0" y="72781"/>
                  <a:pt x="72781" y="0"/>
                  <a:pt x="162560" y="0"/>
                </a:cubicBezTo>
                <a:lnTo>
                  <a:pt x="6746240" y="0"/>
                </a:lnTo>
                <a:cubicBezTo>
                  <a:pt x="6836019" y="0"/>
                  <a:pt x="6908800" y="72781"/>
                  <a:pt x="6908800" y="162560"/>
                </a:cubicBezTo>
                <a:lnTo>
                  <a:pt x="6908800" y="1463040"/>
                </a:lnTo>
                <a:cubicBezTo>
                  <a:pt x="6908800" y="1552819"/>
                  <a:pt x="6836019" y="1625600"/>
                  <a:pt x="6746240" y="1625600"/>
                </a:cubicBezTo>
                <a:lnTo>
                  <a:pt x="162560" y="1625600"/>
                </a:lnTo>
                <a:cubicBezTo>
                  <a:pt x="72781" y="1625600"/>
                  <a:pt x="0" y="1552819"/>
                  <a:pt x="0" y="1463040"/>
                </a:cubicBezTo>
                <a:lnTo>
                  <a:pt x="0" y="16256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61912" tIns="161912" rIns="1820837" bIns="161912" numCol="1" spcCol="1270" anchor="ctr" anchorCtr="0">
            <a:noAutofit/>
          </a:bodyPr>
          <a:lstStyle/>
          <a:p>
            <a:pPr lvl="0" algn="ctr" defTabSz="1333500">
              <a:lnSpc>
                <a:spcPct val="90000"/>
              </a:lnSpc>
              <a:spcBef>
                <a:spcPct val="0"/>
              </a:spcBef>
              <a:spcAft>
                <a:spcPct val="35000"/>
              </a:spcAft>
            </a:pPr>
            <a:r>
              <a:rPr lang="en-US" sz="3200" b="1" i="1" kern="1200" smtClean="0">
                <a:solidFill>
                  <a:schemeClr val="tx1"/>
                </a:solidFill>
                <a:latin typeface="Arial" panose="020B0604020202020204" pitchFamily="34" charset="0"/>
                <a:cs typeface="Arial" panose="020B0604020202020204" pitchFamily="34" charset="0"/>
              </a:rPr>
              <a:t>1.2.1.1. Vai trò của đạo đức cách mạng</a:t>
            </a:r>
            <a:endParaRPr lang="en-US" sz="3200" b="1" kern="120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2806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46111" y="253048"/>
            <a:ext cx="9403742" cy="832802"/>
          </a:xfrm>
          <a:custGeom>
            <a:avLst/>
            <a:gdLst>
              <a:gd name="connsiteX0" fmla="*/ 0 w 6908800"/>
              <a:gd name="connsiteY0" fmla="*/ 162560 h 1625600"/>
              <a:gd name="connsiteX1" fmla="*/ 162560 w 6908800"/>
              <a:gd name="connsiteY1" fmla="*/ 0 h 1625600"/>
              <a:gd name="connsiteX2" fmla="*/ 6746240 w 6908800"/>
              <a:gd name="connsiteY2" fmla="*/ 0 h 1625600"/>
              <a:gd name="connsiteX3" fmla="*/ 6908800 w 6908800"/>
              <a:gd name="connsiteY3" fmla="*/ 162560 h 1625600"/>
              <a:gd name="connsiteX4" fmla="*/ 6908800 w 6908800"/>
              <a:gd name="connsiteY4" fmla="*/ 1463040 h 1625600"/>
              <a:gd name="connsiteX5" fmla="*/ 6746240 w 6908800"/>
              <a:gd name="connsiteY5" fmla="*/ 1625600 h 1625600"/>
              <a:gd name="connsiteX6" fmla="*/ 162560 w 6908800"/>
              <a:gd name="connsiteY6" fmla="*/ 1625600 h 1625600"/>
              <a:gd name="connsiteX7" fmla="*/ 0 w 6908800"/>
              <a:gd name="connsiteY7" fmla="*/ 1463040 h 1625600"/>
              <a:gd name="connsiteX8" fmla="*/ 0 w 6908800"/>
              <a:gd name="connsiteY8" fmla="*/ 162560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8800" h="1625600">
                <a:moveTo>
                  <a:pt x="0" y="162560"/>
                </a:moveTo>
                <a:cubicBezTo>
                  <a:pt x="0" y="72781"/>
                  <a:pt x="72781" y="0"/>
                  <a:pt x="162560" y="0"/>
                </a:cubicBezTo>
                <a:lnTo>
                  <a:pt x="6746240" y="0"/>
                </a:lnTo>
                <a:cubicBezTo>
                  <a:pt x="6836019" y="0"/>
                  <a:pt x="6908800" y="72781"/>
                  <a:pt x="6908800" y="162560"/>
                </a:cubicBezTo>
                <a:lnTo>
                  <a:pt x="6908800" y="1463040"/>
                </a:lnTo>
                <a:cubicBezTo>
                  <a:pt x="6908800" y="1552819"/>
                  <a:pt x="6836019" y="1625600"/>
                  <a:pt x="6746240" y="1625600"/>
                </a:cubicBezTo>
                <a:lnTo>
                  <a:pt x="162560" y="1625600"/>
                </a:lnTo>
                <a:cubicBezTo>
                  <a:pt x="72781" y="1625600"/>
                  <a:pt x="0" y="1552819"/>
                  <a:pt x="0" y="1463040"/>
                </a:cubicBezTo>
                <a:lnTo>
                  <a:pt x="0" y="162560"/>
                </a:lnTo>
                <a:close/>
              </a:path>
            </a:pathLst>
          </a:custGeom>
        </p:spPr>
        <p:style>
          <a:lnRef idx="2">
            <a:schemeClr val="lt1">
              <a:hueOff val="0"/>
              <a:satOff val="0"/>
              <a:lumOff val="0"/>
              <a:alphaOff val="0"/>
            </a:schemeClr>
          </a:lnRef>
          <a:fillRef idx="1">
            <a:schemeClr val="accent4">
              <a:hueOff val="1329380"/>
              <a:satOff val="481"/>
              <a:lumOff val="-3921"/>
              <a:alphaOff val="0"/>
            </a:schemeClr>
          </a:fillRef>
          <a:effectRef idx="0">
            <a:schemeClr val="accent4">
              <a:hueOff val="1329380"/>
              <a:satOff val="481"/>
              <a:lumOff val="-3921"/>
              <a:alphaOff val="0"/>
            </a:schemeClr>
          </a:effectRef>
          <a:fontRef idx="minor">
            <a:schemeClr val="lt1"/>
          </a:fontRef>
        </p:style>
        <p:txBody>
          <a:bodyPr spcFirstLastPara="0" vert="horz" wrap="square" lIns="161912" tIns="161912" rIns="1828153" bIns="161912" numCol="1" spcCol="1270" anchor="ctr" anchorCtr="0">
            <a:noAutofit/>
          </a:bodyPr>
          <a:lstStyle/>
          <a:p>
            <a:pPr lvl="0" algn="ctr" defTabSz="1333500">
              <a:lnSpc>
                <a:spcPct val="90000"/>
              </a:lnSpc>
              <a:spcBef>
                <a:spcPct val="0"/>
              </a:spcBef>
              <a:spcAft>
                <a:spcPct val="35000"/>
              </a:spcAft>
            </a:pPr>
            <a:r>
              <a:rPr lang="en-US" sz="3000" b="1" i="1" kern="1200" smtClean="0">
                <a:solidFill>
                  <a:schemeClr val="tx1"/>
                </a:solidFill>
                <a:latin typeface="Arial" panose="020B0604020202020204" pitchFamily="34" charset="0"/>
                <a:cs typeface="Arial" panose="020B0604020202020204" pitchFamily="34" charset="0"/>
              </a:rPr>
              <a:t>1.2.1.2. Yêu cầu đạo đức đối với cán bộ</a:t>
            </a:r>
            <a:endParaRPr lang="en-US" sz="3000" b="1" kern="1200">
              <a:solidFill>
                <a:schemeClr val="tx1"/>
              </a:solidFill>
              <a:latin typeface="Arial" panose="020B0604020202020204" pitchFamily="34" charset="0"/>
              <a:cs typeface="Arial" panose="020B0604020202020204" pitchFamily="34" charset="0"/>
            </a:endParaRPr>
          </a:p>
        </p:txBody>
      </p:sp>
      <p:sp>
        <p:nvSpPr>
          <p:cNvPr id="7" name="Diamond 6"/>
          <p:cNvSpPr/>
          <p:nvPr/>
        </p:nvSpPr>
        <p:spPr>
          <a:xfrm>
            <a:off x="3124078" y="1428750"/>
            <a:ext cx="5010149" cy="5010149"/>
          </a:xfrm>
          <a:prstGeom prst="diamond">
            <a:avLst/>
          </a:prstGeom>
        </p:spPr>
        <p:style>
          <a:lnRef idx="0">
            <a:schemeClr val="dk1">
              <a:hueOff val="0"/>
              <a:satOff val="0"/>
              <a:lumOff val="0"/>
              <a:alphaOff val="0"/>
            </a:schemeClr>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8" name="Freeform 7"/>
          <p:cNvSpPr/>
          <p:nvPr/>
        </p:nvSpPr>
        <p:spPr>
          <a:xfrm>
            <a:off x="3600042" y="1904714"/>
            <a:ext cx="1953958" cy="1953958"/>
          </a:xfrm>
          <a:custGeom>
            <a:avLst/>
            <a:gdLst>
              <a:gd name="connsiteX0" fmla="*/ 0 w 1953958"/>
              <a:gd name="connsiteY0" fmla="*/ 325666 h 1953958"/>
              <a:gd name="connsiteX1" fmla="*/ 325666 w 1953958"/>
              <a:gd name="connsiteY1" fmla="*/ 0 h 1953958"/>
              <a:gd name="connsiteX2" fmla="*/ 1628292 w 1953958"/>
              <a:gd name="connsiteY2" fmla="*/ 0 h 1953958"/>
              <a:gd name="connsiteX3" fmla="*/ 1953958 w 1953958"/>
              <a:gd name="connsiteY3" fmla="*/ 325666 h 1953958"/>
              <a:gd name="connsiteX4" fmla="*/ 1953958 w 1953958"/>
              <a:gd name="connsiteY4" fmla="*/ 1628292 h 1953958"/>
              <a:gd name="connsiteX5" fmla="*/ 1628292 w 1953958"/>
              <a:gd name="connsiteY5" fmla="*/ 1953958 h 1953958"/>
              <a:gd name="connsiteX6" fmla="*/ 325666 w 1953958"/>
              <a:gd name="connsiteY6" fmla="*/ 1953958 h 1953958"/>
              <a:gd name="connsiteX7" fmla="*/ 0 w 1953958"/>
              <a:gd name="connsiteY7" fmla="*/ 1628292 h 1953958"/>
              <a:gd name="connsiteX8" fmla="*/ 0 w 1953958"/>
              <a:gd name="connsiteY8" fmla="*/ 325666 h 195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3958" h="1953958">
                <a:moveTo>
                  <a:pt x="0" y="325666"/>
                </a:moveTo>
                <a:cubicBezTo>
                  <a:pt x="0" y="145806"/>
                  <a:pt x="145806" y="0"/>
                  <a:pt x="325666" y="0"/>
                </a:cubicBezTo>
                <a:lnTo>
                  <a:pt x="1628292" y="0"/>
                </a:lnTo>
                <a:cubicBezTo>
                  <a:pt x="1808152" y="0"/>
                  <a:pt x="1953958" y="145806"/>
                  <a:pt x="1953958" y="325666"/>
                </a:cubicBezTo>
                <a:lnTo>
                  <a:pt x="1953958" y="1628292"/>
                </a:lnTo>
                <a:cubicBezTo>
                  <a:pt x="1953958" y="1808152"/>
                  <a:pt x="1808152" y="1953958"/>
                  <a:pt x="1628292" y="1953958"/>
                </a:cubicBezTo>
                <a:lnTo>
                  <a:pt x="325666" y="1953958"/>
                </a:lnTo>
                <a:cubicBezTo>
                  <a:pt x="145806" y="1953958"/>
                  <a:pt x="0" y="1808152"/>
                  <a:pt x="0" y="1628292"/>
                </a:cubicBezTo>
                <a:lnTo>
                  <a:pt x="0" y="325666"/>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86824" tIns="186824" rIns="186824" bIns="186824" numCol="1" spcCol="1270" anchor="ctr" anchorCtr="0">
            <a:noAutofit/>
          </a:bodyPr>
          <a:lstStyle/>
          <a:p>
            <a:pPr lvl="0" algn="ctr" defTabSz="1066800">
              <a:lnSpc>
                <a:spcPct val="90000"/>
              </a:lnSpc>
              <a:spcBef>
                <a:spcPct val="0"/>
              </a:spcBef>
              <a:spcAft>
                <a:spcPct val="35000"/>
              </a:spcAft>
            </a:pPr>
            <a:r>
              <a:rPr lang="en-US" sz="2400" b="1" kern="1200" dirty="0" err="1" smtClean="0">
                <a:solidFill>
                  <a:schemeClr val="bg1"/>
                </a:solidFill>
                <a:latin typeface="Arial" panose="020B0604020202020204" pitchFamily="34" charset="0"/>
                <a:cs typeface="Arial" panose="020B0604020202020204" pitchFamily="34" charset="0"/>
              </a:rPr>
              <a:t>Trung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với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nước</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hiếu</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với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dân</a:t>
            </a:r>
            <a:endParaRPr lang="en-US" sz="2400" b="1" kern="1200" dirty="0">
              <a:solidFill>
                <a:schemeClr val="bg1"/>
              </a:solidFill>
              <a:latin typeface="Arial" panose="020B0604020202020204" pitchFamily="34" charset="0"/>
              <a:cs typeface="Arial" panose="020B0604020202020204" pitchFamily="34" charset="0"/>
            </a:endParaRPr>
          </a:p>
        </p:txBody>
      </p:sp>
      <p:sp>
        <p:nvSpPr>
          <p:cNvPr id="9" name="Freeform 8"/>
          <p:cNvSpPr/>
          <p:nvPr/>
        </p:nvSpPr>
        <p:spPr>
          <a:xfrm>
            <a:off x="5704305" y="1904714"/>
            <a:ext cx="1953958" cy="1953958"/>
          </a:xfrm>
          <a:custGeom>
            <a:avLst/>
            <a:gdLst>
              <a:gd name="connsiteX0" fmla="*/ 0 w 1953958"/>
              <a:gd name="connsiteY0" fmla="*/ 325666 h 1953958"/>
              <a:gd name="connsiteX1" fmla="*/ 325666 w 1953958"/>
              <a:gd name="connsiteY1" fmla="*/ 0 h 1953958"/>
              <a:gd name="connsiteX2" fmla="*/ 1628292 w 1953958"/>
              <a:gd name="connsiteY2" fmla="*/ 0 h 1953958"/>
              <a:gd name="connsiteX3" fmla="*/ 1953958 w 1953958"/>
              <a:gd name="connsiteY3" fmla="*/ 325666 h 1953958"/>
              <a:gd name="connsiteX4" fmla="*/ 1953958 w 1953958"/>
              <a:gd name="connsiteY4" fmla="*/ 1628292 h 1953958"/>
              <a:gd name="connsiteX5" fmla="*/ 1628292 w 1953958"/>
              <a:gd name="connsiteY5" fmla="*/ 1953958 h 1953958"/>
              <a:gd name="connsiteX6" fmla="*/ 325666 w 1953958"/>
              <a:gd name="connsiteY6" fmla="*/ 1953958 h 1953958"/>
              <a:gd name="connsiteX7" fmla="*/ 0 w 1953958"/>
              <a:gd name="connsiteY7" fmla="*/ 1628292 h 1953958"/>
              <a:gd name="connsiteX8" fmla="*/ 0 w 1953958"/>
              <a:gd name="connsiteY8" fmla="*/ 325666 h 195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3958" h="1953958">
                <a:moveTo>
                  <a:pt x="0" y="325666"/>
                </a:moveTo>
                <a:cubicBezTo>
                  <a:pt x="0" y="145806"/>
                  <a:pt x="145806" y="0"/>
                  <a:pt x="325666" y="0"/>
                </a:cubicBezTo>
                <a:lnTo>
                  <a:pt x="1628292" y="0"/>
                </a:lnTo>
                <a:cubicBezTo>
                  <a:pt x="1808152" y="0"/>
                  <a:pt x="1953958" y="145806"/>
                  <a:pt x="1953958" y="325666"/>
                </a:cubicBezTo>
                <a:lnTo>
                  <a:pt x="1953958" y="1628292"/>
                </a:lnTo>
                <a:cubicBezTo>
                  <a:pt x="1953958" y="1808152"/>
                  <a:pt x="1808152" y="1953958"/>
                  <a:pt x="1628292" y="1953958"/>
                </a:cubicBezTo>
                <a:lnTo>
                  <a:pt x="325666" y="1953958"/>
                </a:lnTo>
                <a:cubicBezTo>
                  <a:pt x="145806" y="1953958"/>
                  <a:pt x="0" y="1808152"/>
                  <a:pt x="0" y="1628292"/>
                </a:cubicBezTo>
                <a:lnTo>
                  <a:pt x="0" y="325666"/>
                </a:lnTo>
                <a:close/>
              </a:path>
            </a:pathLst>
          </a:custGeom>
        </p:spPr>
        <p:style>
          <a:lnRef idx="2">
            <a:schemeClr val="lt1">
              <a:hueOff val="0"/>
              <a:satOff val="0"/>
              <a:lumOff val="0"/>
              <a:alphaOff val="0"/>
            </a:schemeClr>
          </a:lnRef>
          <a:fillRef idx="1">
            <a:schemeClr val="accent3">
              <a:hueOff val="2189301"/>
              <a:satOff val="-16877"/>
              <a:lumOff val="458"/>
              <a:alphaOff val="0"/>
            </a:schemeClr>
          </a:fillRef>
          <a:effectRef idx="0">
            <a:schemeClr val="accent3">
              <a:hueOff val="2189301"/>
              <a:satOff val="-16877"/>
              <a:lumOff val="458"/>
              <a:alphaOff val="0"/>
            </a:schemeClr>
          </a:effectRef>
          <a:fontRef idx="minor">
            <a:schemeClr val="lt1"/>
          </a:fontRef>
        </p:style>
        <p:txBody>
          <a:bodyPr spcFirstLastPara="0" vert="horz" wrap="square" lIns="186824" tIns="186824" rIns="186824" bIns="186824" numCol="1" spcCol="1270" anchor="ctr" anchorCtr="0">
            <a:noAutofit/>
          </a:bodyPr>
          <a:lstStyle/>
          <a:p>
            <a:pPr lvl="0" algn="ctr" defTabSz="1066800">
              <a:lnSpc>
                <a:spcPct val="90000"/>
              </a:lnSpc>
              <a:spcBef>
                <a:spcPct val="0"/>
              </a:spcBef>
              <a:spcAft>
                <a:spcPct val="35000"/>
              </a:spcAft>
            </a:pPr>
            <a:r>
              <a:rPr lang="en-US" sz="2400" b="1" kern="1200" dirty="0" err="1" smtClean="0">
                <a:solidFill>
                  <a:schemeClr val="bg1"/>
                </a:solidFill>
                <a:latin typeface="Arial" panose="020B0604020202020204" pitchFamily="34" charset="0"/>
                <a:cs typeface="Arial" panose="020B0604020202020204" pitchFamily="34" charset="0"/>
              </a:rPr>
              <a:t>Cần</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kiệm</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liêm</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chính</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chí</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công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vô</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tư</a:t>
            </a:r>
            <a:endParaRPr lang="en-US" sz="2400" b="1" kern="1200" dirty="0">
              <a:solidFill>
                <a:schemeClr val="bg1"/>
              </a:solidFill>
              <a:latin typeface="Arial" panose="020B0604020202020204" pitchFamily="34" charset="0"/>
              <a:cs typeface="Arial" panose="020B0604020202020204" pitchFamily="34" charset="0"/>
            </a:endParaRPr>
          </a:p>
        </p:txBody>
      </p:sp>
      <p:sp>
        <p:nvSpPr>
          <p:cNvPr id="10" name="Freeform 9"/>
          <p:cNvSpPr/>
          <p:nvPr/>
        </p:nvSpPr>
        <p:spPr>
          <a:xfrm>
            <a:off x="3600042" y="4008977"/>
            <a:ext cx="1953958" cy="1953958"/>
          </a:xfrm>
          <a:custGeom>
            <a:avLst/>
            <a:gdLst>
              <a:gd name="connsiteX0" fmla="*/ 0 w 1953958"/>
              <a:gd name="connsiteY0" fmla="*/ 325666 h 1953958"/>
              <a:gd name="connsiteX1" fmla="*/ 325666 w 1953958"/>
              <a:gd name="connsiteY1" fmla="*/ 0 h 1953958"/>
              <a:gd name="connsiteX2" fmla="*/ 1628292 w 1953958"/>
              <a:gd name="connsiteY2" fmla="*/ 0 h 1953958"/>
              <a:gd name="connsiteX3" fmla="*/ 1953958 w 1953958"/>
              <a:gd name="connsiteY3" fmla="*/ 325666 h 1953958"/>
              <a:gd name="connsiteX4" fmla="*/ 1953958 w 1953958"/>
              <a:gd name="connsiteY4" fmla="*/ 1628292 h 1953958"/>
              <a:gd name="connsiteX5" fmla="*/ 1628292 w 1953958"/>
              <a:gd name="connsiteY5" fmla="*/ 1953958 h 1953958"/>
              <a:gd name="connsiteX6" fmla="*/ 325666 w 1953958"/>
              <a:gd name="connsiteY6" fmla="*/ 1953958 h 1953958"/>
              <a:gd name="connsiteX7" fmla="*/ 0 w 1953958"/>
              <a:gd name="connsiteY7" fmla="*/ 1628292 h 1953958"/>
              <a:gd name="connsiteX8" fmla="*/ 0 w 1953958"/>
              <a:gd name="connsiteY8" fmla="*/ 325666 h 195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3958" h="1953958">
                <a:moveTo>
                  <a:pt x="0" y="325666"/>
                </a:moveTo>
                <a:cubicBezTo>
                  <a:pt x="0" y="145806"/>
                  <a:pt x="145806" y="0"/>
                  <a:pt x="325666" y="0"/>
                </a:cubicBezTo>
                <a:lnTo>
                  <a:pt x="1628292" y="0"/>
                </a:lnTo>
                <a:cubicBezTo>
                  <a:pt x="1808152" y="0"/>
                  <a:pt x="1953958" y="145806"/>
                  <a:pt x="1953958" y="325666"/>
                </a:cubicBezTo>
                <a:lnTo>
                  <a:pt x="1953958" y="1628292"/>
                </a:lnTo>
                <a:cubicBezTo>
                  <a:pt x="1953958" y="1808152"/>
                  <a:pt x="1808152" y="1953958"/>
                  <a:pt x="1628292" y="1953958"/>
                </a:cubicBezTo>
                <a:lnTo>
                  <a:pt x="325666" y="1953958"/>
                </a:lnTo>
                <a:cubicBezTo>
                  <a:pt x="145806" y="1953958"/>
                  <a:pt x="0" y="1808152"/>
                  <a:pt x="0" y="1628292"/>
                </a:cubicBezTo>
                <a:lnTo>
                  <a:pt x="0" y="325666"/>
                </a:lnTo>
                <a:close/>
              </a:path>
            </a:pathLst>
          </a:custGeom>
        </p:spPr>
        <p:style>
          <a:lnRef idx="2">
            <a:schemeClr val="lt1">
              <a:hueOff val="0"/>
              <a:satOff val="0"/>
              <a:lumOff val="0"/>
              <a:alphaOff val="0"/>
            </a:schemeClr>
          </a:lnRef>
          <a:fillRef idx="1">
            <a:schemeClr val="accent3">
              <a:hueOff val="4378603"/>
              <a:satOff val="-33755"/>
              <a:lumOff val="915"/>
              <a:alphaOff val="0"/>
            </a:schemeClr>
          </a:fillRef>
          <a:effectRef idx="0">
            <a:schemeClr val="accent3">
              <a:hueOff val="4378603"/>
              <a:satOff val="-33755"/>
              <a:lumOff val="915"/>
              <a:alphaOff val="0"/>
            </a:schemeClr>
          </a:effectRef>
          <a:fontRef idx="minor">
            <a:schemeClr val="lt1"/>
          </a:fontRef>
        </p:style>
        <p:txBody>
          <a:bodyPr spcFirstLastPara="0" vert="horz" wrap="square" lIns="186824" tIns="186824" rIns="186824" bIns="186824" numCol="1" spcCol="1270" anchor="ctr" anchorCtr="0">
            <a:noAutofit/>
          </a:bodyPr>
          <a:lstStyle/>
          <a:p>
            <a:pPr lvl="0" algn="ctr" defTabSz="1066800">
              <a:lnSpc>
                <a:spcPct val="90000"/>
              </a:lnSpc>
              <a:spcBef>
                <a:spcPct val="0"/>
              </a:spcBef>
              <a:spcAft>
                <a:spcPct val="35000"/>
              </a:spcAft>
            </a:pPr>
            <a:r>
              <a:rPr lang="en-US" sz="2400" b="1" kern="1200" dirty="0" err="1" smtClean="0">
                <a:solidFill>
                  <a:schemeClr val="bg1"/>
                </a:solidFill>
                <a:latin typeface="Arial" panose="020B0604020202020204" pitchFamily="34" charset="0"/>
                <a:cs typeface="Arial" panose="020B0604020202020204" pitchFamily="34" charset="0"/>
              </a:rPr>
              <a:t>Thương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yêu</a:t>
            </a:r>
            <a:r>
              <a:rPr lang="en-US" sz="2400" b="1" kern="1200" dirty="0" smtClean="0">
                <a:solidFill>
                  <a:schemeClr val="bg1"/>
                </a:solidFill>
                <a:latin typeface="Arial" panose="020B0604020202020204" pitchFamily="34" charset="0"/>
                <a:cs typeface="Arial" panose="020B0604020202020204" pitchFamily="34" charset="0"/>
              </a:rPr>
              <a:t> con </a:t>
            </a:r>
            <a:r>
              <a:rPr lang="en-US" sz="2400" b="1" kern="1200" dirty="0" err="1" smtClean="0">
                <a:solidFill>
                  <a:schemeClr val="bg1"/>
                </a:solidFill>
                <a:latin typeface="Arial" panose="020B0604020202020204" pitchFamily="34" charset="0"/>
                <a:cs typeface="Arial" panose="020B0604020202020204" pitchFamily="34" charset="0"/>
              </a:rPr>
              <a:t>người</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sống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có</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tình</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nghĩa</a:t>
            </a:r>
            <a:endParaRPr lang="en-US" sz="2400" b="1" kern="1200" dirty="0">
              <a:solidFill>
                <a:schemeClr val="bg1"/>
              </a:solidFill>
              <a:latin typeface="Arial" panose="020B0604020202020204" pitchFamily="34" charset="0"/>
              <a:cs typeface="Arial" panose="020B0604020202020204" pitchFamily="34" charset="0"/>
            </a:endParaRPr>
          </a:p>
        </p:txBody>
      </p:sp>
      <p:sp>
        <p:nvSpPr>
          <p:cNvPr id="11" name="Freeform 10"/>
          <p:cNvSpPr/>
          <p:nvPr/>
        </p:nvSpPr>
        <p:spPr>
          <a:xfrm>
            <a:off x="5704305" y="4008977"/>
            <a:ext cx="1953958" cy="1953958"/>
          </a:xfrm>
          <a:custGeom>
            <a:avLst/>
            <a:gdLst>
              <a:gd name="connsiteX0" fmla="*/ 0 w 1953958"/>
              <a:gd name="connsiteY0" fmla="*/ 325666 h 1953958"/>
              <a:gd name="connsiteX1" fmla="*/ 325666 w 1953958"/>
              <a:gd name="connsiteY1" fmla="*/ 0 h 1953958"/>
              <a:gd name="connsiteX2" fmla="*/ 1628292 w 1953958"/>
              <a:gd name="connsiteY2" fmla="*/ 0 h 1953958"/>
              <a:gd name="connsiteX3" fmla="*/ 1953958 w 1953958"/>
              <a:gd name="connsiteY3" fmla="*/ 325666 h 1953958"/>
              <a:gd name="connsiteX4" fmla="*/ 1953958 w 1953958"/>
              <a:gd name="connsiteY4" fmla="*/ 1628292 h 1953958"/>
              <a:gd name="connsiteX5" fmla="*/ 1628292 w 1953958"/>
              <a:gd name="connsiteY5" fmla="*/ 1953958 h 1953958"/>
              <a:gd name="connsiteX6" fmla="*/ 325666 w 1953958"/>
              <a:gd name="connsiteY6" fmla="*/ 1953958 h 1953958"/>
              <a:gd name="connsiteX7" fmla="*/ 0 w 1953958"/>
              <a:gd name="connsiteY7" fmla="*/ 1628292 h 1953958"/>
              <a:gd name="connsiteX8" fmla="*/ 0 w 1953958"/>
              <a:gd name="connsiteY8" fmla="*/ 325666 h 195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3958" h="1953958">
                <a:moveTo>
                  <a:pt x="0" y="325666"/>
                </a:moveTo>
                <a:cubicBezTo>
                  <a:pt x="0" y="145806"/>
                  <a:pt x="145806" y="0"/>
                  <a:pt x="325666" y="0"/>
                </a:cubicBezTo>
                <a:lnTo>
                  <a:pt x="1628292" y="0"/>
                </a:lnTo>
                <a:cubicBezTo>
                  <a:pt x="1808152" y="0"/>
                  <a:pt x="1953958" y="145806"/>
                  <a:pt x="1953958" y="325666"/>
                </a:cubicBezTo>
                <a:lnTo>
                  <a:pt x="1953958" y="1628292"/>
                </a:lnTo>
                <a:cubicBezTo>
                  <a:pt x="1953958" y="1808152"/>
                  <a:pt x="1808152" y="1953958"/>
                  <a:pt x="1628292" y="1953958"/>
                </a:cubicBezTo>
                <a:lnTo>
                  <a:pt x="325666" y="1953958"/>
                </a:lnTo>
                <a:cubicBezTo>
                  <a:pt x="145806" y="1953958"/>
                  <a:pt x="0" y="1808152"/>
                  <a:pt x="0" y="1628292"/>
                </a:cubicBezTo>
                <a:lnTo>
                  <a:pt x="0" y="325666"/>
                </a:lnTo>
                <a:close/>
              </a:path>
            </a:pathLst>
          </a:custGeom>
        </p:spPr>
        <p:style>
          <a:lnRef idx="2">
            <a:schemeClr val="lt1">
              <a:hueOff val="0"/>
              <a:satOff val="0"/>
              <a:lumOff val="0"/>
              <a:alphaOff val="0"/>
            </a:schemeClr>
          </a:lnRef>
          <a:fillRef idx="1">
            <a:schemeClr val="accent3">
              <a:hueOff val="6567904"/>
              <a:satOff val="-50632"/>
              <a:lumOff val="1373"/>
              <a:alphaOff val="0"/>
            </a:schemeClr>
          </a:fillRef>
          <a:effectRef idx="0">
            <a:schemeClr val="accent3">
              <a:hueOff val="6567904"/>
              <a:satOff val="-50632"/>
              <a:lumOff val="1373"/>
              <a:alphaOff val="0"/>
            </a:schemeClr>
          </a:effectRef>
          <a:fontRef idx="minor">
            <a:schemeClr val="lt1"/>
          </a:fontRef>
        </p:style>
        <p:txBody>
          <a:bodyPr spcFirstLastPara="0" vert="horz" wrap="square" lIns="186824" tIns="186824" rIns="186824" bIns="186824" numCol="1" spcCol="1270" anchor="ctr" anchorCtr="0">
            <a:noAutofit/>
          </a:bodyPr>
          <a:lstStyle/>
          <a:p>
            <a:pPr lvl="0" algn="ctr" defTabSz="1066800">
              <a:lnSpc>
                <a:spcPct val="90000"/>
              </a:lnSpc>
              <a:spcBef>
                <a:spcPct val="0"/>
              </a:spcBef>
              <a:spcAft>
                <a:spcPct val="35000"/>
              </a:spcAft>
            </a:pPr>
            <a:r>
              <a:rPr lang="en-US" sz="2400" b="1" kern="1200" dirty="0" err="1" smtClean="0">
                <a:solidFill>
                  <a:schemeClr val="bg1"/>
                </a:solidFill>
                <a:latin typeface="Arial" panose="020B0604020202020204" pitchFamily="34" charset="0"/>
                <a:cs typeface="Arial" panose="020B0604020202020204" pitchFamily="34" charset="0"/>
              </a:rPr>
              <a:t>Tinh</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thần</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quốc</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tế</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trong</a:t>
            </a:r>
            <a:r>
              <a:rPr lang="en-US" sz="2400" b="1" kern="1200" dirty="0" smtClean="0">
                <a:solidFill>
                  <a:schemeClr val="bg1"/>
                </a:solidFill>
                <a:latin typeface="Arial" panose="020B0604020202020204" pitchFamily="34" charset="0"/>
                <a:cs typeface="Arial" panose="020B0604020202020204" pitchFamily="34" charset="0"/>
              </a:rPr>
              <a:t> </a:t>
            </a:r>
            <a:r>
              <a:rPr lang="en-US" sz="2400" b="1" kern="1200" dirty="0" err="1" smtClean="0">
                <a:solidFill>
                  <a:schemeClr val="bg1"/>
                </a:solidFill>
                <a:latin typeface="Arial" panose="020B0604020202020204" pitchFamily="34" charset="0"/>
                <a:cs typeface="Arial" panose="020B0604020202020204" pitchFamily="34" charset="0"/>
              </a:rPr>
              <a:t>sáng</a:t>
            </a:r>
            <a:endParaRPr lang="en-US" sz="2400" b="1" kern="1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98547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142</TotalTime>
  <Words>2021</Words>
  <Application>Microsoft Office PowerPoint</Application>
  <PresentationFormat>Widescreen</PresentationFormat>
  <Paragraphs>125</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Century Gothic</vt:lpstr>
      <vt:lpstr>Wingdings 3</vt:lpstr>
      <vt:lpstr>Ion</vt:lpstr>
      <vt:lpstr>TƯ TƯỞNG HỒ CHÍ MINH VỀ CÁN BỘ VÀ  CÔNG TÁC CÁN BỘ </vt:lpstr>
      <vt:lpstr>NỘI DUNG</vt:lpstr>
      <vt:lpstr>1. TƯ TƯỞNG HỒ CHÍ MINH VỀ CÁN BỘ </vt:lpstr>
      <vt:lpstr>1.1. Tư tưởng Hồ Chí Minh về vị trí, vai trò của người cán bộ </vt:lpstr>
      <vt:lpstr>1.1. Tư tưởng Hồ Chí Minh về vị trí, vai trò của người cán bộ </vt:lpstr>
      <vt:lpstr>1.2. Tư tưởng Hồ Chí Minh về đức, tài của người cán bộ </vt:lpstr>
      <vt:lpstr>PowerPoint Presentation</vt:lpstr>
      <vt:lpstr>PowerPoint Presentation</vt:lpstr>
      <vt:lpstr>PowerPoint Presentation</vt:lpstr>
      <vt:lpstr>Trung với nước, hiếu với dân </vt:lpstr>
      <vt:lpstr>Cần, kiệm, liêm, chính, chí công vô tư </vt:lpstr>
      <vt:lpstr>Cần, kiệm, liêm, chính, chí công vô tư </vt:lpstr>
      <vt:lpstr>PowerPoint Presentation</vt:lpstr>
      <vt:lpstr>PowerPoint Presentation</vt:lpstr>
      <vt:lpstr>Phải tu dưỡng đạo đức suốt đời</vt:lpstr>
      <vt:lpstr>Nói đi đôi với làm, phải nêu gương đạo đức </vt:lpstr>
      <vt:lpstr>Xây đi đôi với chống</vt:lpstr>
      <vt:lpstr>1.2.2. Yêu cầu của Hồ Chí Minh về năng lực của cán bộ </vt:lpstr>
      <vt:lpstr>PowerPoint Presentation</vt:lpstr>
      <vt:lpstr>1.3. Tư tưởng Hồ Chí Minh về phong cách của người cán bộ </vt:lpstr>
      <vt:lpstr>1.3.1. Quan niệm của Hồ Chí Minh về phong cách của người cán bộ </vt:lpstr>
      <vt:lpstr>1.3.2. Người cán bộ tu dưỡng, rèn luyện theo phong cách Hồ Chí Minh </vt:lpstr>
      <vt:lpstr>2. TƯ TƯỞNG HỒ CHÍ MINH VỀ  CÔNG TÁC CÁN BỘ </vt:lpstr>
      <vt:lpstr>2.1. Quan niệm của Hồ Chí Minh về công tác cán bộ và vai trò của công tác cán bộ </vt:lpstr>
      <vt:lpstr>2.1.1. Quan niệm của Hồ Chí Minh về công tác cán bộ </vt:lpstr>
      <vt:lpstr>2.1.2. Quan niệm của Hồ Chí Minh về vị trí, vai trò của công tác cán bộ </vt:lpstr>
      <vt:lpstr>2.2. Nội dung của công tác cán bộ theo tư tưởng Hồ Chí Minh </vt:lpstr>
      <vt:lpstr>PowerPoint Presentation</vt:lpstr>
      <vt:lpstr>PowerPoint Presentation</vt:lpstr>
      <vt:lpstr>PowerPoint Presentation</vt:lpstr>
      <vt:lpstr>PowerPoint Presentation</vt:lpstr>
      <vt:lpstr>2.3. Vận dụng tư tưởng Hồ Chí Minh về cán bộ và công tác cán bộ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TƯ TƯỞNG HỒ CHÍ MINH VỀ CÁN BỘ VÀ  CÔNG TÁC CÁN BỘ</dc:title>
  <dc:creator>THACH KIM HIEU</dc:creator>
  <cp:lastModifiedBy>Hieu Kim</cp:lastModifiedBy>
  <cp:revision>20</cp:revision>
  <dcterms:created xsi:type="dcterms:W3CDTF">2015-02-03T02:39:45Z</dcterms:created>
  <dcterms:modified xsi:type="dcterms:W3CDTF">2015-02-03T05:02:29Z</dcterms:modified>
</cp:coreProperties>
</file>